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7"/>
  </p:notesMasterIdLst>
  <p:sldIdLst>
    <p:sldId id="261" r:id="rId2"/>
    <p:sldId id="262" r:id="rId3"/>
    <p:sldId id="263" r:id="rId4"/>
    <p:sldId id="264" r:id="rId5"/>
    <p:sldId id="265" r:id="rId6"/>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B7EC86D6-7A1E-4879-B4A7-04EDCE57E4B4}"/>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35B95FFB-279C-4B05-BD2B-DBA4F02979D0}"/>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s-ES" altLang="es-ES"/>
          </a:p>
        </p:txBody>
      </p:sp>
      <p:sp>
        <p:nvSpPr>
          <p:cNvPr id="3075" name="Rectangle 3">
            <a:extLst>
              <a:ext uri="{FF2B5EF4-FFF2-40B4-BE49-F238E27FC236}">
                <a16:creationId xmlns:a16="http://schemas.microsoft.com/office/drawing/2014/main" id="{D7A1418B-1630-4218-BE4E-DE89F376FAE0}"/>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es-ES" altLang="es-ES"/>
          </a:p>
        </p:txBody>
      </p:sp>
      <p:sp>
        <p:nvSpPr>
          <p:cNvPr id="3076" name="Rectangle 4">
            <a:extLst>
              <a:ext uri="{FF2B5EF4-FFF2-40B4-BE49-F238E27FC236}">
                <a16:creationId xmlns:a16="http://schemas.microsoft.com/office/drawing/2014/main" id="{FF418816-DE6F-4CCD-A3CE-BC0366306318}"/>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es-ES" altLang="es-ES"/>
          </a:p>
        </p:txBody>
      </p:sp>
      <p:sp>
        <p:nvSpPr>
          <p:cNvPr id="3077" name="Rectangle 5">
            <a:extLst>
              <a:ext uri="{FF2B5EF4-FFF2-40B4-BE49-F238E27FC236}">
                <a16:creationId xmlns:a16="http://schemas.microsoft.com/office/drawing/2014/main" id="{3C4843D9-F2FB-494B-91EF-1914F5CDB2CB}"/>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es-ES" altLang="es-ES"/>
          </a:p>
        </p:txBody>
      </p:sp>
      <p:sp>
        <p:nvSpPr>
          <p:cNvPr id="3078" name="Rectangle 6">
            <a:extLst>
              <a:ext uri="{FF2B5EF4-FFF2-40B4-BE49-F238E27FC236}">
                <a16:creationId xmlns:a16="http://schemas.microsoft.com/office/drawing/2014/main" id="{4C3D6C5F-0638-4823-80FC-BC9563AC9971}"/>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fld id="{227DE3BB-50AA-4C0C-85BE-F859160AF405}" type="slidenum">
              <a:rPr lang="es-ES" altLang="es-ES"/>
              <a:pPr/>
              <a:t>‹Nº›</a:t>
            </a:fld>
            <a:endParaRPr lang="es-ES" altLang="es-E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F38CDF-4E54-4B60-BA0B-20D7060343C0}" type="datetime8">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9/25/2018 5:48 PM</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 2007 Microsoft Corporation. Todos los derechos reservados. Microsoft, Windows, Windows Vista y otros nombres de productos son o podrían ser marcas registradas o marcas comerciales en los EE.UU. u otros países.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b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MICROSOFT NO FACILITA GARANTÍAS EXPRESAS, IMPLÍCITAS O ESTATUTORIAS EN RELACIÓN A LA INFORMACIÓN CONTENIDA EN ESTA PRESENTACIÓN.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5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D6B175-3349-4FA5-9BE1-83870639E76A}" type="slidenum">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20266871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81669739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65564119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127460776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222085742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97330856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58983138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30859946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86787125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132091589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708782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257834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453548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lvl="0" algn="ctr" defTabSz="914400" hangingPunct="1">
              <a:lnSpc>
                <a:spcPct val="100000"/>
              </a:lnSpc>
              <a:spcBef>
                <a:spcPct val="50000"/>
              </a:spcBef>
              <a:buClrTx/>
              <a:buSzTx/>
            </a:pPr>
            <a:r>
              <a:rPr lang="es-ES" altLang="es-ES" sz="4400" b="1" dirty="0"/>
              <a:t>Beneficios y riesgos de la práctica del baile</a:t>
            </a:r>
            <a:endParaRPr kumimoji="0" lang="es-ES" sz="4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 name="CuadroTexto 11"/>
          <p:cNvSpPr txBox="1"/>
          <p:nvPr/>
        </p:nvSpPr>
        <p:spPr>
          <a:xfrm>
            <a:off x="2487613" y="3922713"/>
            <a:ext cx="5080000" cy="461665"/>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Mario </a:t>
            </a:r>
            <a:r>
              <a:rPr kumimoji="0" lang="es-ES" sz="2400" b="0" i="0" u="none" strike="noStrike" kern="1200" cap="none" spc="0" normalizeH="0" baseline="0" noProof="0" dirty="0" err="1">
                <a:ln>
                  <a:noFill/>
                </a:ln>
                <a:solidFill>
                  <a:srgbClr val="000000"/>
                </a:solidFill>
                <a:effectLst>
                  <a:outerShdw blurRad="38100" dist="38100" dir="2700000" algn="tl">
                    <a:srgbClr val="C0C0C0"/>
                  </a:outerShdw>
                </a:effectLst>
                <a:uLnTx/>
                <a:uFillTx/>
                <a:latin typeface="Arial" charset="0"/>
                <a:ea typeface="+mn-ea"/>
                <a:cs typeface="Arial" charset="0"/>
              </a:rPr>
              <a:t>Gutierrez</a:t>
            </a:r>
            <a:r>
              <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 Olid. </a:t>
            </a:r>
            <a:r>
              <a:rPr kumimoji="0" lang="es-ES" sz="2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Pediatra</a:t>
            </a:r>
          </a:p>
        </p:txBody>
      </p:sp>
      <p:pic>
        <p:nvPicPr>
          <p:cNvPr id="7" name="Imagen 6">
            <a:extLst>
              <a:ext uri="{FF2B5EF4-FFF2-40B4-BE49-F238E27FC236}">
                <a16:creationId xmlns:a16="http://schemas.microsoft.com/office/drawing/2014/main" id="{3242885E-1DF3-44ED-AA44-D2F4A7FFC6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13971" y="4674448"/>
            <a:ext cx="1885567"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Beneficios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669C7D8F-0877-471E-BD19-2B5356B7E81D}"/>
              </a:ext>
            </a:extLst>
          </p:cNvPr>
          <p:cNvSpPr>
            <a:spLocks noGrp="1"/>
          </p:cNvSpPr>
          <p:nvPr>
            <p:ph idx="1"/>
          </p:nvPr>
        </p:nvSpPr>
        <p:spPr>
          <a:xfrm>
            <a:off x="665163" y="1456299"/>
            <a:ext cx="7435229" cy="4478149"/>
          </a:xfrm>
        </p:spPr>
        <p:txBody>
          <a:bodyPr/>
          <a:lstStyle/>
          <a:p>
            <a:pPr>
              <a:lnSpc>
                <a:spcPct val="100000"/>
              </a:lnSpc>
              <a:spcBef>
                <a:spcPts val="600"/>
              </a:spcBef>
            </a:pPr>
            <a:r>
              <a:rPr lang="es-ES" dirty="0"/>
              <a:t>Favorece el desarrollo físico e intelectual</a:t>
            </a:r>
          </a:p>
          <a:p>
            <a:pPr>
              <a:lnSpc>
                <a:spcPct val="100000"/>
              </a:lnSpc>
              <a:spcBef>
                <a:spcPts val="600"/>
              </a:spcBef>
            </a:pPr>
            <a:r>
              <a:rPr lang="es-ES" dirty="0"/>
              <a:t>Contribuye a mejorar la condición física</a:t>
            </a:r>
          </a:p>
          <a:p>
            <a:pPr>
              <a:lnSpc>
                <a:spcPct val="100000"/>
              </a:lnSpc>
              <a:spcBef>
                <a:spcPts val="600"/>
              </a:spcBef>
            </a:pPr>
            <a:r>
              <a:rPr lang="es-ES" dirty="0"/>
              <a:t>Corrige anomalías de la postura</a:t>
            </a:r>
          </a:p>
          <a:p>
            <a:pPr>
              <a:lnSpc>
                <a:spcPct val="100000"/>
              </a:lnSpc>
              <a:spcBef>
                <a:spcPts val="600"/>
              </a:spcBef>
            </a:pPr>
            <a:r>
              <a:rPr lang="es-ES" dirty="0"/>
              <a:t>Estimula la creatividad</a:t>
            </a:r>
          </a:p>
          <a:p>
            <a:pPr>
              <a:lnSpc>
                <a:spcPct val="100000"/>
              </a:lnSpc>
              <a:spcBef>
                <a:spcPts val="600"/>
              </a:spcBef>
            </a:pPr>
            <a:r>
              <a:rPr lang="es-ES" dirty="0"/>
              <a:t>Impulsa la expresión corporal</a:t>
            </a:r>
          </a:p>
          <a:p>
            <a:pPr>
              <a:lnSpc>
                <a:spcPct val="100000"/>
              </a:lnSpc>
              <a:spcBef>
                <a:spcPts val="600"/>
              </a:spcBef>
            </a:pPr>
            <a:r>
              <a:rPr lang="es-ES" dirty="0"/>
              <a:t>Da rigor y confianza</a:t>
            </a:r>
          </a:p>
          <a:p>
            <a:pPr>
              <a:lnSpc>
                <a:spcPct val="100000"/>
              </a:lnSpc>
              <a:spcBef>
                <a:spcPts val="600"/>
              </a:spcBef>
            </a:pPr>
            <a:r>
              <a:rPr lang="es-ES" dirty="0"/>
              <a:t>Fomenta la memorización</a:t>
            </a:r>
          </a:p>
          <a:p>
            <a:pPr>
              <a:lnSpc>
                <a:spcPct val="100000"/>
              </a:lnSpc>
              <a:spcBef>
                <a:spcPts val="600"/>
              </a:spcBef>
            </a:pPr>
            <a:r>
              <a:rPr lang="es-ES" dirty="0"/>
              <a:t>Facilita las relaciones sociales</a:t>
            </a:r>
          </a:p>
        </p:txBody>
      </p:sp>
      <p:pic>
        <p:nvPicPr>
          <p:cNvPr id="15" name="Imagen 14">
            <a:extLst>
              <a:ext uri="{FF2B5EF4-FFF2-40B4-BE49-F238E27FC236}">
                <a16:creationId xmlns:a16="http://schemas.microsoft.com/office/drawing/2014/main" id="{2F735A02-1408-4EF2-B27F-DE7BE0FBDC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3971" y="4674448"/>
            <a:ext cx="1885567"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Riesgos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669C7D8F-0877-471E-BD19-2B5356B7E81D}"/>
              </a:ext>
            </a:extLst>
          </p:cNvPr>
          <p:cNvSpPr>
            <a:spLocks noGrp="1"/>
          </p:cNvSpPr>
          <p:nvPr>
            <p:ph idx="1"/>
          </p:nvPr>
        </p:nvSpPr>
        <p:spPr>
          <a:xfrm>
            <a:off x="665163" y="1456299"/>
            <a:ext cx="7435229" cy="4585871"/>
          </a:xfrm>
        </p:spPr>
        <p:txBody>
          <a:bodyPr/>
          <a:lstStyle/>
          <a:p>
            <a:pPr>
              <a:lnSpc>
                <a:spcPct val="100000"/>
              </a:lnSpc>
              <a:spcBef>
                <a:spcPts val="600"/>
              </a:spcBef>
            </a:pPr>
            <a:r>
              <a:rPr lang="es-ES" dirty="0"/>
              <a:t>Lesiones de músculos o tendones, de predominio en extremidades inferiores, que producen dolor e inflamación, condicionadas a veces por técnicas incorrectas.</a:t>
            </a:r>
          </a:p>
          <a:p>
            <a:pPr>
              <a:lnSpc>
                <a:spcPct val="100000"/>
              </a:lnSpc>
              <a:spcBef>
                <a:spcPts val="600"/>
              </a:spcBef>
            </a:pPr>
            <a:r>
              <a:rPr lang="es-ES" dirty="0"/>
              <a:t>Lesiones óseas como fisuras o fracturas por caídas o actividad física extrema.</a:t>
            </a:r>
          </a:p>
          <a:p>
            <a:pPr>
              <a:lnSpc>
                <a:spcPct val="100000"/>
              </a:lnSpc>
              <a:spcBef>
                <a:spcPts val="600"/>
              </a:spcBef>
            </a:pPr>
            <a:r>
              <a:rPr lang="es-ES" dirty="0"/>
              <a:t>Conflictos psicosociales por niveles          de exigencia altos.</a:t>
            </a:r>
          </a:p>
        </p:txBody>
      </p:sp>
      <p:pic>
        <p:nvPicPr>
          <p:cNvPr id="15" name="Imagen 14">
            <a:extLst>
              <a:ext uri="{FF2B5EF4-FFF2-40B4-BE49-F238E27FC236}">
                <a16:creationId xmlns:a16="http://schemas.microsoft.com/office/drawing/2014/main" id="{2F735A02-1408-4EF2-B27F-DE7BE0FBDC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3971" y="4674448"/>
            <a:ext cx="1885567" cy="1260000"/>
          </a:xfrm>
          <a:prstGeom prst="rect">
            <a:avLst/>
          </a:prstGeom>
        </p:spPr>
      </p:pic>
    </p:spTree>
    <p:extLst>
      <p:ext uri="{BB962C8B-B14F-4D97-AF65-F5344CB8AC3E}">
        <p14:creationId xmlns:p14="http://schemas.microsoft.com/office/powerpoint/2010/main" val="40026261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Prevención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669C7D8F-0877-471E-BD19-2B5356B7E81D}"/>
              </a:ext>
            </a:extLst>
          </p:cNvPr>
          <p:cNvSpPr>
            <a:spLocks noGrp="1"/>
          </p:cNvSpPr>
          <p:nvPr>
            <p:ph idx="1"/>
          </p:nvPr>
        </p:nvSpPr>
        <p:spPr>
          <a:xfrm>
            <a:off x="665163" y="1456299"/>
            <a:ext cx="7435229" cy="4478149"/>
          </a:xfrm>
        </p:spPr>
        <p:txBody>
          <a:bodyPr/>
          <a:lstStyle/>
          <a:p>
            <a:pPr>
              <a:lnSpc>
                <a:spcPct val="100000"/>
              </a:lnSpc>
              <a:spcBef>
                <a:spcPts val="600"/>
              </a:spcBef>
            </a:pPr>
            <a:r>
              <a:rPr lang="es-ES" dirty="0"/>
              <a:t>Realizar un calentamiento previo.</a:t>
            </a:r>
          </a:p>
          <a:p>
            <a:pPr>
              <a:lnSpc>
                <a:spcPct val="100000"/>
              </a:lnSpc>
              <a:spcBef>
                <a:spcPts val="600"/>
              </a:spcBef>
            </a:pPr>
            <a:r>
              <a:rPr lang="es-ES" dirty="0"/>
              <a:t>Utilizar un calzado adecuado.</a:t>
            </a:r>
          </a:p>
          <a:p>
            <a:pPr>
              <a:lnSpc>
                <a:spcPct val="100000"/>
              </a:lnSpc>
              <a:spcBef>
                <a:spcPts val="600"/>
              </a:spcBef>
            </a:pPr>
            <a:r>
              <a:rPr lang="es-ES" dirty="0"/>
              <a:t>Aportar líquidos.</a:t>
            </a:r>
          </a:p>
          <a:p>
            <a:pPr>
              <a:lnSpc>
                <a:spcPct val="100000"/>
              </a:lnSpc>
              <a:spcBef>
                <a:spcPts val="600"/>
              </a:spcBef>
            </a:pPr>
            <a:r>
              <a:rPr lang="es-ES" dirty="0"/>
              <a:t>Realizar estiramientos tras la práctica.</a:t>
            </a:r>
          </a:p>
          <a:p>
            <a:pPr>
              <a:lnSpc>
                <a:spcPct val="100000"/>
              </a:lnSpc>
              <a:spcBef>
                <a:spcPts val="600"/>
              </a:spcBef>
            </a:pPr>
            <a:r>
              <a:rPr lang="es-ES" dirty="0"/>
              <a:t>Evitar cambios bruscos de ritmo y fatiga.</a:t>
            </a:r>
          </a:p>
          <a:p>
            <a:pPr>
              <a:lnSpc>
                <a:spcPct val="100000"/>
              </a:lnSpc>
              <a:spcBef>
                <a:spcPts val="600"/>
              </a:spcBef>
            </a:pPr>
            <a:r>
              <a:rPr lang="es-ES" dirty="0"/>
              <a:t>Utilizar elementos de protección.</a:t>
            </a:r>
          </a:p>
          <a:p>
            <a:pPr>
              <a:lnSpc>
                <a:spcPct val="100000"/>
              </a:lnSpc>
              <a:spcBef>
                <a:spcPts val="600"/>
              </a:spcBef>
            </a:pPr>
            <a:r>
              <a:rPr lang="es-ES" dirty="0"/>
              <a:t>Consulta médica / fisioterapia ante lesiones.</a:t>
            </a:r>
          </a:p>
        </p:txBody>
      </p:sp>
      <p:pic>
        <p:nvPicPr>
          <p:cNvPr id="15" name="Imagen 14">
            <a:extLst>
              <a:ext uri="{FF2B5EF4-FFF2-40B4-BE49-F238E27FC236}">
                <a16:creationId xmlns:a16="http://schemas.microsoft.com/office/drawing/2014/main" id="{2F735A02-1408-4EF2-B27F-DE7BE0FBDC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3971" y="4674448"/>
            <a:ext cx="1885567" cy="1260000"/>
          </a:xfrm>
          <a:prstGeom prst="rect">
            <a:avLst/>
          </a:prstGeom>
        </p:spPr>
      </p:pic>
    </p:spTree>
    <p:extLst>
      <p:ext uri="{BB962C8B-B14F-4D97-AF65-F5344CB8AC3E}">
        <p14:creationId xmlns:p14="http://schemas.microsoft.com/office/powerpoint/2010/main" val="92446812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Prevención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669C7D8F-0877-471E-BD19-2B5356B7E81D}"/>
              </a:ext>
            </a:extLst>
          </p:cNvPr>
          <p:cNvSpPr>
            <a:spLocks noGrp="1"/>
          </p:cNvSpPr>
          <p:nvPr>
            <p:ph idx="1"/>
          </p:nvPr>
        </p:nvSpPr>
        <p:spPr>
          <a:xfrm>
            <a:off x="665163" y="1456299"/>
            <a:ext cx="8083301" cy="2928815"/>
          </a:xfrm>
        </p:spPr>
        <p:txBody>
          <a:bodyPr/>
          <a:lstStyle/>
          <a:p>
            <a:pPr>
              <a:lnSpc>
                <a:spcPct val="114000"/>
              </a:lnSpc>
              <a:spcBef>
                <a:spcPts val="600"/>
              </a:spcBef>
            </a:pPr>
            <a:r>
              <a:rPr lang="es-ES" dirty="0"/>
              <a:t>La actividad debe permitir combinar diversión y aprendizaje.</a:t>
            </a:r>
          </a:p>
          <a:p>
            <a:pPr>
              <a:lnSpc>
                <a:spcPct val="114000"/>
              </a:lnSpc>
              <a:spcBef>
                <a:spcPts val="600"/>
              </a:spcBef>
            </a:pPr>
            <a:r>
              <a:rPr lang="es-ES" dirty="0"/>
              <a:t>Evitar sacrificar amigos y familia.</a:t>
            </a:r>
          </a:p>
          <a:p>
            <a:pPr>
              <a:lnSpc>
                <a:spcPct val="114000"/>
              </a:lnSpc>
              <a:spcBef>
                <a:spcPts val="600"/>
              </a:spcBef>
            </a:pPr>
            <a:r>
              <a:rPr lang="es-ES" dirty="0"/>
              <a:t>Se debe conocer el entorno para prevenir la manipulación dietética o posibles abusos.</a:t>
            </a:r>
          </a:p>
        </p:txBody>
      </p:sp>
      <p:pic>
        <p:nvPicPr>
          <p:cNvPr id="15" name="Imagen 14">
            <a:extLst>
              <a:ext uri="{FF2B5EF4-FFF2-40B4-BE49-F238E27FC236}">
                <a16:creationId xmlns:a16="http://schemas.microsoft.com/office/drawing/2014/main" id="{2F735A02-1408-4EF2-B27F-DE7BE0FBDC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3971" y="4674448"/>
            <a:ext cx="1885567" cy="1260000"/>
          </a:xfrm>
          <a:prstGeom prst="rect">
            <a:avLst/>
          </a:prstGeom>
        </p:spPr>
      </p:pic>
    </p:spTree>
    <p:extLst>
      <p:ext uri="{BB962C8B-B14F-4D97-AF65-F5344CB8AC3E}">
        <p14:creationId xmlns:p14="http://schemas.microsoft.com/office/powerpoint/2010/main" val="1099169228"/>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290</Words>
  <Application>Microsoft Office PowerPoint</Application>
  <PresentationFormat>Presentación en pantalla (4:3)</PresentationFormat>
  <Paragraphs>36</Paragraphs>
  <Slides>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Microsoft YaHei</vt:lpstr>
      <vt:lpstr>Arial</vt:lpstr>
      <vt:lpstr>Calibri</vt:lpstr>
      <vt:lpstr>Lucida Sans Unicode</vt:lpstr>
      <vt:lpstr>Times New Roman</vt:lpstr>
      <vt:lpstr>Wingdings</vt:lpstr>
      <vt:lpstr>1_White with Blue Bar Segoe Template_TP10286789</vt:lpstr>
      <vt:lpstr>Presentación de PowerPoint</vt:lpstr>
      <vt:lpstr>Beneficios</vt:lpstr>
      <vt:lpstr>Riesgos</vt:lpstr>
      <vt:lpstr>Prevención</vt:lpstr>
      <vt:lpstr>Prevención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16</cp:revision>
  <cp:lastPrinted>1601-01-01T00:00:00Z</cp:lastPrinted>
  <dcterms:created xsi:type="dcterms:W3CDTF">1601-01-01T00:00:00Z</dcterms:created>
  <dcterms:modified xsi:type="dcterms:W3CDTF">2018-09-25T15:54:47Z</dcterms:modified>
</cp:coreProperties>
</file>