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65" r:id="rId3"/>
    <p:sldId id="266" r:id="rId4"/>
    <p:sldId id="267" r:id="rId5"/>
    <p:sldId id="268"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14/06/2017</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smtClean="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6/14/2017 6:40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smtClean="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smtClean="0">
                <a:solidFill>
                  <a:srgbClr val="000000"/>
                </a:solidFill>
              </a:rPr>
            </a:br>
            <a:r>
              <a:rPr lang="en-US" sz="500" smtClean="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smtClean="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769441"/>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smtClean="0">
                <a:solidFill>
                  <a:srgbClr val="000000"/>
                </a:solidFill>
                <a:latin typeface="Arial" charset="0"/>
              </a:rPr>
              <a:t>Criptorquidia</a:t>
            </a:r>
            <a:endParaRPr lang="es-ES" sz="4400" dirty="0">
              <a:solidFill>
                <a:srgbClr val="000000"/>
              </a:solidFill>
              <a:latin typeface="Arial" charset="0"/>
            </a:endParaRPr>
          </a:p>
        </p:txBody>
      </p:sp>
      <p:sp>
        <p:nvSpPr>
          <p:cNvPr id="2" name="CuadroTexto 11"/>
          <p:cNvSpPr txBox="1"/>
          <p:nvPr/>
        </p:nvSpPr>
        <p:spPr>
          <a:xfrm>
            <a:off x="2394744" y="3680023"/>
            <a:ext cx="4794339" cy="461665"/>
          </a:xfrm>
          <a:prstGeom prst="rect">
            <a:avLst/>
          </a:prstGeom>
          <a:noFill/>
        </p:spPr>
        <p:txBody>
          <a:bodyPr wrap="square">
            <a:spAutoFit/>
          </a:bodyPr>
          <a:lstStyle/>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Mª Belén Panizo Santos</a:t>
            </a:r>
            <a:r>
              <a:rPr lang="es-ES" sz="2400" dirty="0" smtClean="0">
                <a:solidFill>
                  <a:srgbClr val="000000"/>
                </a:solidFill>
                <a:effectLst>
                  <a:outerShdw blurRad="38100" dist="38100" dir="2700000" algn="tl">
                    <a:srgbClr val="C0C0C0"/>
                  </a:outerShdw>
                </a:effectLst>
                <a:latin typeface="Arial" charset="0"/>
                <a:cs typeface="Arial" charset="0"/>
              </a:rPr>
              <a:t>. </a:t>
            </a:r>
            <a:r>
              <a:rPr lang="es-ES" sz="2000" dirty="0" smtClean="0">
                <a:solidFill>
                  <a:srgbClr val="000000"/>
                </a:solidFill>
                <a:effectLst>
                  <a:outerShdw blurRad="38100" dist="38100" dir="2700000" algn="tl">
                    <a:srgbClr val="C0C0C0"/>
                  </a:outerShdw>
                </a:effectLst>
                <a:latin typeface="Arial" charset="0"/>
                <a:cs typeface="Arial" charset="0"/>
              </a:rPr>
              <a:t>Pediatra</a:t>
            </a:r>
            <a:endParaRPr lang="es-ES" sz="2000" dirty="0">
              <a:solidFill>
                <a:srgbClr val="000000"/>
              </a:solidFill>
              <a:effectLst>
                <a:outerShdw blurRad="38100" dist="38100" dir="2700000" algn="tl">
                  <a:srgbClr val="C0C0C0"/>
                </a:outerShdw>
              </a:effectLst>
              <a:latin typeface="Arial" charset="0"/>
              <a:cs typeface="Arial" charset="0"/>
            </a:endParaRPr>
          </a:p>
        </p:txBody>
      </p:sp>
      <p:pic>
        <p:nvPicPr>
          <p:cNvPr id="6" name="Imagen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50359" y="4661379"/>
            <a:ext cx="1549179" cy="1260000"/>
          </a:xfrm>
          <a:prstGeom prst="rect">
            <a:avLst/>
          </a:prstGeom>
        </p:spPr>
      </p:pic>
    </p:spTree>
    <p:extLst>
      <p:ext uri="{BB962C8B-B14F-4D97-AF65-F5344CB8AC3E}">
        <p14:creationId xmlns:p14="http://schemas.microsoft.com/office/powerpoint/2010/main" val="8981867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¿Qué es?</a:t>
            </a:r>
            <a:endParaRPr lang="es-ES"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665163" y="1531266"/>
            <a:ext cx="8093299" cy="2928815"/>
          </a:xfrm>
        </p:spPr>
        <p:txBody>
          <a:bodyPr/>
          <a:lstStyle/>
          <a:p>
            <a:pPr>
              <a:lnSpc>
                <a:spcPct val="114000"/>
              </a:lnSpc>
              <a:spcBef>
                <a:spcPts val="600"/>
              </a:spcBef>
            </a:pPr>
            <a:r>
              <a:rPr lang="es-ES" dirty="0"/>
              <a:t>Es la ausencia de testículo en la bolsa escrotal.</a:t>
            </a:r>
          </a:p>
          <a:p>
            <a:pPr>
              <a:lnSpc>
                <a:spcPct val="114000"/>
              </a:lnSpc>
              <a:spcBef>
                <a:spcPts val="600"/>
              </a:spcBef>
            </a:pPr>
            <a:r>
              <a:rPr lang="es-ES" dirty="0"/>
              <a:t>Su frecuencia es del 2-8% en recién nacidos a término y del 30% en prematuros.</a:t>
            </a:r>
          </a:p>
          <a:p>
            <a:pPr>
              <a:lnSpc>
                <a:spcPct val="114000"/>
              </a:lnSpc>
              <a:spcBef>
                <a:spcPts val="600"/>
              </a:spcBef>
            </a:pPr>
            <a:r>
              <a:rPr lang="es-ES" dirty="0"/>
              <a:t>Se debe a un fallo en el descenso del testículo a la bolsa escrotal</a:t>
            </a:r>
            <a:r>
              <a:rPr lang="es-ES" dirty="0" smtClean="0"/>
              <a:t>.</a:t>
            </a:r>
            <a:endParaRPr lang="es-ES" dirty="0"/>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50359" y="4661379"/>
            <a:ext cx="1549179" cy="1260000"/>
          </a:xfrm>
          <a:prstGeom prst="rect">
            <a:avLst/>
          </a:prstGeom>
        </p:spPr>
      </p:pic>
    </p:spTree>
    <p:extLst>
      <p:ext uri="{BB962C8B-B14F-4D97-AF65-F5344CB8AC3E}">
        <p14:creationId xmlns:p14="http://schemas.microsoft.com/office/powerpoint/2010/main" val="126008130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9"/>
            <a:ext cx="6637158" cy="770732"/>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¿Cómo se diagnostica?</a:t>
            </a:r>
            <a:endParaRPr lang="es-ES"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665163" y="1527171"/>
            <a:ext cx="8093299" cy="2290499"/>
          </a:xfrm>
        </p:spPr>
        <p:txBody>
          <a:bodyPr/>
          <a:lstStyle/>
          <a:p>
            <a:pPr>
              <a:lnSpc>
                <a:spcPct val="114000"/>
              </a:lnSpc>
              <a:spcBef>
                <a:spcPts val="600"/>
              </a:spcBef>
            </a:pPr>
            <a:r>
              <a:rPr lang="es-ES" dirty="0"/>
              <a:t>Mediante exploración física.</a:t>
            </a:r>
          </a:p>
          <a:p>
            <a:pPr>
              <a:lnSpc>
                <a:spcPct val="114000"/>
              </a:lnSpc>
              <a:spcBef>
                <a:spcPts val="600"/>
              </a:spcBef>
            </a:pPr>
            <a:r>
              <a:rPr lang="es-ES" dirty="0"/>
              <a:t>Si es bilateral o asocia otra alteración de genitales externos, puede precisar más estudios.</a:t>
            </a:r>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50359" y="4661379"/>
            <a:ext cx="1549179" cy="1260000"/>
          </a:xfrm>
          <a:prstGeom prst="rect">
            <a:avLst/>
          </a:prstGeom>
        </p:spPr>
      </p:pic>
    </p:spTree>
    <p:extLst>
      <p:ext uri="{BB962C8B-B14F-4D97-AF65-F5344CB8AC3E}">
        <p14:creationId xmlns:p14="http://schemas.microsoft.com/office/powerpoint/2010/main" val="153330165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9"/>
            <a:ext cx="6637158" cy="1329595"/>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¿Qué complicaciones puede tener?</a:t>
            </a:r>
            <a:endParaRPr lang="es-ES"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665163" y="1961309"/>
            <a:ext cx="6405338" cy="2290499"/>
          </a:xfrm>
        </p:spPr>
        <p:txBody>
          <a:bodyPr/>
          <a:lstStyle/>
          <a:p>
            <a:pPr>
              <a:lnSpc>
                <a:spcPct val="114000"/>
              </a:lnSpc>
              <a:spcBef>
                <a:spcPts val="600"/>
              </a:spcBef>
            </a:pPr>
            <a:r>
              <a:rPr lang="es-ES" dirty="0"/>
              <a:t>Disminución de la función testicular, infertilidad.</a:t>
            </a:r>
          </a:p>
          <a:p>
            <a:pPr>
              <a:lnSpc>
                <a:spcPct val="114000"/>
              </a:lnSpc>
              <a:spcBef>
                <a:spcPts val="600"/>
              </a:spcBef>
            </a:pPr>
            <a:r>
              <a:rPr lang="es-ES" dirty="0"/>
              <a:t>Mayor riesgo de cáncer testicular, de un </a:t>
            </a:r>
            <a:r>
              <a:rPr lang="es-ES" dirty="0" smtClean="0"/>
              <a:t>4-10</a:t>
            </a:r>
            <a:r>
              <a:rPr lang="es-ES" dirty="0"/>
              <a:t>% mayor</a:t>
            </a:r>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50359" y="4661379"/>
            <a:ext cx="1549179" cy="1260000"/>
          </a:xfrm>
          <a:prstGeom prst="rect">
            <a:avLst/>
          </a:prstGeom>
        </p:spPr>
      </p:pic>
    </p:spTree>
    <p:extLst>
      <p:ext uri="{BB962C8B-B14F-4D97-AF65-F5344CB8AC3E}">
        <p14:creationId xmlns:p14="http://schemas.microsoft.com/office/powerpoint/2010/main" val="287267101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9"/>
            <a:ext cx="6637158" cy="664797"/>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¿Cómo y cuándo tratar?</a:t>
            </a:r>
            <a:endParaRPr lang="es-ES"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665163" y="1421237"/>
            <a:ext cx="7937924" cy="4083490"/>
          </a:xfrm>
        </p:spPr>
        <p:txBody>
          <a:bodyPr/>
          <a:lstStyle/>
          <a:p>
            <a:pPr>
              <a:lnSpc>
                <a:spcPct val="114000"/>
              </a:lnSpc>
              <a:spcBef>
                <a:spcPts val="600"/>
              </a:spcBef>
            </a:pPr>
            <a:r>
              <a:rPr lang="es-ES" dirty="0"/>
              <a:t>El tratamiento de elección es la cirugía (</a:t>
            </a:r>
            <a:r>
              <a:rPr lang="es-ES" dirty="0" err="1"/>
              <a:t>orquidopexia</a:t>
            </a:r>
            <a:r>
              <a:rPr lang="es-ES" dirty="0"/>
              <a:t>).</a:t>
            </a:r>
          </a:p>
          <a:p>
            <a:pPr>
              <a:lnSpc>
                <a:spcPct val="114000"/>
              </a:lnSpc>
              <a:spcBef>
                <a:spcPts val="600"/>
              </a:spcBef>
            </a:pPr>
            <a:r>
              <a:rPr lang="es-ES" dirty="0"/>
              <a:t>Si a los 6 meses de vida no ha descendido el testículo, es conveniente que sea valorado por el cirujano.</a:t>
            </a:r>
          </a:p>
          <a:p>
            <a:pPr>
              <a:lnSpc>
                <a:spcPct val="114000"/>
              </a:lnSpc>
              <a:spcBef>
                <a:spcPts val="600"/>
              </a:spcBef>
            </a:pPr>
            <a:r>
              <a:rPr lang="es-ES" dirty="0"/>
              <a:t>Se recomienda la cirugía antes de los </a:t>
            </a:r>
            <a:r>
              <a:rPr lang="es-ES" dirty="0" smtClean="0"/>
              <a:t>          18-24 </a:t>
            </a:r>
            <a:r>
              <a:rPr lang="es-ES" dirty="0"/>
              <a:t>meses.</a:t>
            </a:r>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50359" y="4661379"/>
            <a:ext cx="1549179" cy="1260000"/>
          </a:xfrm>
          <a:prstGeom prst="rect">
            <a:avLst/>
          </a:prstGeom>
        </p:spPr>
      </p:pic>
    </p:spTree>
    <p:extLst>
      <p:ext uri="{BB962C8B-B14F-4D97-AF65-F5344CB8AC3E}">
        <p14:creationId xmlns:p14="http://schemas.microsoft.com/office/powerpoint/2010/main" val="230048619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TotalTime>
  <Words>254</Words>
  <Application>Microsoft Office PowerPoint</Application>
  <PresentationFormat>Presentación en pantalla (4:3)</PresentationFormat>
  <Paragraphs>25</Paragraphs>
  <Slides>5</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Wingdings</vt:lpstr>
      <vt:lpstr>1_White with Blue Bar Segoe Template_TP10286789</vt:lpstr>
      <vt:lpstr>Presentación de PowerPoint</vt:lpstr>
      <vt:lpstr>¿Qué es?</vt:lpstr>
      <vt:lpstr>¿Cómo se diagnostica?</vt:lpstr>
      <vt:lpstr>¿Qué complicaciones puede tener?</vt:lpstr>
      <vt:lpstr>¿Cómo y cuándo tratar?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12</cp:revision>
  <dcterms:created xsi:type="dcterms:W3CDTF">2016-05-03T15:33:32Z</dcterms:created>
  <dcterms:modified xsi:type="dcterms:W3CDTF">2017-06-14T16:47:41Z</dcterms:modified>
</cp:coreProperties>
</file>