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9" r:id="rId3"/>
    <p:sldId id="260" r:id="rId4"/>
    <p:sldId id="263" r:id="rId5"/>
    <p:sldId id="264"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15/03/2017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3/15/2017 7:06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_tradnl" sz="4400" b="1" dirty="0">
                <a:solidFill>
                  <a:srgbClr val="000000"/>
                </a:solidFill>
                <a:latin typeface="Arial" charset="0"/>
              </a:rPr>
              <a:t>Infección urinaria</a:t>
            </a:r>
            <a:endParaRPr lang="es-ES" sz="4400" dirty="0">
              <a:solidFill>
                <a:srgbClr val="000000"/>
              </a:solidFill>
              <a:latin typeface="Arial" charset="0"/>
            </a:endParaRPr>
          </a:p>
        </p:txBody>
      </p:sp>
      <p:sp>
        <p:nvSpPr>
          <p:cNvPr id="2" name="CuadroTexto 11"/>
          <p:cNvSpPr txBox="1"/>
          <p:nvPr/>
        </p:nvSpPr>
        <p:spPr>
          <a:xfrm>
            <a:off x="1438207" y="3846561"/>
            <a:ext cx="6086543" cy="461665"/>
          </a:xfrm>
          <a:prstGeom prst="rect">
            <a:avLst/>
          </a:prstGeom>
          <a:noFill/>
        </p:spPr>
        <p:txBody>
          <a:bodyPr wrap="square">
            <a:spAutoFit/>
          </a:bodyPr>
          <a:lstStyle/>
          <a:p>
            <a:pPr fontAlgn="base">
              <a:spcBef>
                <a:spcPct val="0"/>
              </a:spcBef>
              <a:spcAft>
                <a:spcPct val="0"/>
              </a:spcAft>
              <a:defRPr/>
            </a:pPr>
            <a:r>
              <a:rPr lang="es-ES_tradnl" sz="2400" dirty="0">
                <a:solidFill>
                  <a:srgbClr val="000000"/>
                </a:solidFill>
                <a:effectLst>
                  <a:outerShdw blurRad="38100" dist="38100" dir="2700000" algn="tl">
                    <a:srgbClr val="C0C0C0"/>
                  </a:outerShdw>
                </a:effectLst>
                <a:latin typeface="Arial" charset="0"/>
                <a:cs typeface="Arial" charset="0"/>
              </a:rPr>
              <a:t>Miguel Ángel </a:t>
            </a:r>
            <a:r>
              <a:rPr lang="es-ES_tradnl" sz="2400" dirty="0" smtClean="0">
                <a:solidFill>
                  <a:srgbClr val="000000"/>
                </a:solidFill>
                <a:effectLst>
                  <a:outerShdw blurRad="38100" dist="38100" dir="2700000" algn="tl">
                    <a:srgbClr val="C0C0C0"/>
                  </a:outerShdw>
                </a:effectLst>
                <a:latin typeface="Arial" charset="0"/>
                <a:cs typeface="Arial" charset="0"/>
              </a:rPr>
              <a:t>Fernández-Cuesta. </a:t>
            </a:r>
            <a:r>
              <a:rPr lang="es-ES_tradnl" sz="2000" dirty="0" smtClean="0">
                <a:solidFill>
                  <a:srgbClr val="000000"/>
                </a:solidFill>
                <a:effectLst>
                  <a:outerShdw blurRad="38100" dist="38100" dir="2700000" algn="tl">
                    <a:srgbClr val="C0C0C0"/>
                  </a:outerShdw>
                </a:effectLst>
                <a:latin typeface="Arial" charset="0"/>
                <a:cs typeface="Arial" charset="0"/>
              </a:rPr>
              <a:t>Pediatra</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3" name="Imagen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91300" y="4645820"/>
            <a:ext cx="1181250" cy="126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98005" y="277238"/>
            <a:ext cx="5650796" cy="658972"/>
          </a:xfrm>
        </p:spPr>
        <p:txBody>
          <a:bodyPr numCol="1" anchorCtr="0" compatLnSpc="1">
            <a:prstTxWarp prst="textNoShape">
              <a:avLst/>
            </a:prstTxWarp>
          </a:bodyPr>
          <a:lstStyle/>
          <a:p>
            <a:pPr eaLnBrk="1" hangingPunct="1">
              <a:defRPr/>
            </a:pPr>
            <a:r>
              <a:rPr lang="es-ES_tradnl" dirty="0">
                <a:ln>
                  <a:noFill/>
                </a:ln>
                <a:solidFill>
                  <a:schemeClr val="tx1"/>
                </a:solidFill>
                <a:effectLst>
                  <a:outerShdw blurRad="38100" dist="38100" dir="2700000" algn="tl">
                    <a:srgbClr val="000000">
                      <a:alpha val="43137"/>
                    </a:srgbClr>
                  </a:outerShdw>
                </a:effectLst>
              </a:rPr>
              <a:t>¿Por qué se produce?</a:t>
            </a:r>
            <a:endParaRPr lang="es-ES" dirty="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568250" y="1541858"/>
            <a:ext cx="7813675" cy="4051558"/>
          </a:xfrm>
        </p:spPr>
        <p:txBody>
          <a:bodyPr/>
          <a:lstStyle/>
          <a:p>
            <a:pPr eaLnBrk="1" hangingPunct="1">
              <a:lnSpc>
                <a:spcPct val="114000"/>
              </a:lnSpc>
              <a:spcBef>
                <a:spcPts val="600"/>
              </a:spcBef>
            </a:pPr>
            <a:r>
              <a:rPr lang="es-ES_tradnl" dirty="0"/>
              <a:t>B</a:t>
            </a:r>
            <a:r>
              <a:rPr lang="es-ES_tradnl" dirty="0" smtClean="0"/>
              <a:t>acterias </a:t>
            </a:r>
            <a:r>
              <a:rPr lang="es-ES_tradnl" dirty="0"/>
              <a:t>del intestino que llegan directamente desde el ano </a:t>
            </a:r>
            <a:r>
              <a:rPr lang="es-ES_tradnl" dirty="0" smtClean="0"/>
              <a:t>o </a:t>
            </a:r>
            <a:r>
              <a:rPr lang="es-ES_tradnl" dirty="0"/>
              <a:t>a través de la sangre.</a:t>
            </a:r>
          </a:p>
          <a:p>
            <a:pPr eaLnBrk="1" hangingPunct="1">
              <a:lnSpc>
                <a:spcPct val="114000"/>
              </a:lnSpc>
              <a:spcBef>
                <a:spcPts val="600"/>
              </a:spcBef>
            </a:pPr>
            <a:r>
              <a:rPr lang="es-ES" dirty="0" smtClean="0"/>
              <a:t>Si </a:t>
            </a:r>
            <a:r>
              <a:rPr lang="es-ES" dirty="0"/>
              <a:t>afecta a las zonas más bajas (uretra y vejiga) se llama cistitis</a:t>
            </a:r>
            <a:r>
              <a:rPr lang="es-ES" dirty="0" smtClean="0"/>
              <a:t>.</a:t>
            </a:r>
          </a:p>
          <a:p>
            <a:pPr eaLnBrk="1" hangingPunct="1">
              <a:lnSpc>
                <a:spcPct val="114000"/>
              </a:lnSpc>
              <a:spcBef>
                <a:spcPts val="600"/>
              </a:spcBef>
            </a:pPr>
            <a:r>
              <a:rPr lang="es-ES" dirty="0" smtClean="0"/>
              <a:t>Si afecta </a:t>
            </a:r>
            <a:r>
              <a:rPr lang="es-ES" dirty="0"/>
              <a:t>a las altas (uréteres, riñones</a:t>
            </a:r>
            <a:r>
              <a:rPr lang="es-ES" dirty="0" smtClean="0"/>
              <a:t>) se habla de </a:t>
            </a:r>
            <a:r>
              <a:rPr lang="es-ES" dirty="0" err="1"/>
              <a:t>pielonefritis</a:t>
            </a:r>
            <a:r>
              <a:rPr lang="es-ES" dirty="0"/>
              <a:t>.</a:t>
            </a:r>
            <a:endParaRPr lang="es-ES_tradnl"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91300" y="4645820"/>
            <a:ext cx="1181250" cy="1260000"/>
          </a:xfrm>
          <a:prstGeom prst="rect">
            <a:avLst/>
          </a:prstGeom>
        </p:spPr>
      </p:pic>
    </p:spTree>
    <p:extLst>
      <p:ext uri="{BB962C8B-B14F-4D97-AF65-F5344CB8AC3E}">
        <p14:creationId xmlns:p14="http://schemas.microsoft.com/office/powerpoint/2010/main" val="383606944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808525" y="1677536"/>
            <a:ext cx="7717289" cy="3220369"/>
          </a:xfrm>
        </p:spPr>
        <p:txBody>
          <a:bodyPr/>
          <a:lstStyle/>
          <a:p>
            <a:pPr eaLnBrk="1" hangingPunct="1">
              <a:lnSpc>
                <a:spcPct val="114000"/>
              </a:lnSpc>
              <a:spcBef>
                <a:spcPts val="600"/>
              </a:spcBef>
            </a:pPr>
            <a:r>
              <a:rPr lang="es-ES_tradnl" sz="3600" dirty="0"/>
              <a:t>E</a:t>
            </a:r>
            <a:r>
              <a:rPr lang="es-ES_tradnl" sz="3600" dirty="0" smtClean="0"/>
              <a:t>scozor </a:t>
            </a:r>
            <a:r>
              <a:rPr lang="es-ES_tradnl" sz="3600" dirty="0"/>
              <a:t>al </a:t>
            </a:r>
            <a:r>
              <a:rPr lang="es-ES_tradnl" sz="3600" dirty="0" smtClean="0"/>
              <a:t>orinar</a:t>
            </a:r>
          </a:p>
          <a:p>
            <a:pPr eaLnBrk="1" hangingPunct="1">
              <a:lnSpc>
                <a:spcPct val="114000"/>
              </a:lnSpc>
              <a:spcBef>
                <a:spcPts val="600"/>
              </a:spcBef>
            </a:pPr>
            <a:r>
              <a:rPr lang="es-ES_tradnl" sz="3600" dirty="0"/>
              <a:t>G</a:t>
            </a:r>
            <a:r>
              <a:rPr lang="es-ES_tradnl" sz="3600" dirty="0" smtClean="0"/>
              <a:t>anas </a:t>
            </a:r>
            <a:r>
              <a:rPr lang="es-ES_tradnl" sz="3600" dirty="0"/>
              <a:t>de ir a hacer pis más a menudo.</a:t>
            </a:r>
          </a:p>
          <a:p>
            <a:pPr eaLnBrk="1" hangingPunct="1">
              <a:lnSpc>
                <a:spcPct val="114000"/>
              </a:lnSpc>
              <a:spcBef>
                <a:spcPts val="600"/>
              </a:spcBef>
            </a:pPr>
            <a:r>
              <a:rPr lang="es-ES_tradnl" sz="3600" dirty="0"/>
              <a:t>En niños </a:t>
            </a:r>
            <a:r>
              <a:rPr lang="es-ES_tradnl" sz="3600" dirty="0" smtClean="0"/>
              <a:t>pequeños </a:t>
            </a:r>
            <a:r>
              <a:rPr lang="es-ES_tradnl" sz="3600" dirty="0"/>
              <a:t>fiebre sin otra causa aparente, vómitos o perdida de apetito.</a:t>
            </a:r>
            <a:endParaRPr lang="es-ES" sz="3600" dirty="0"/>
          </a:p>
          <a:p>
            <a:pPr marL="517525" lvl="1" indent="0" eaLnBrk="1" hangingPunct="1">
              <a:lnSpc>
                <a:spcPct val="114000"/>
              </a:lnSpc>
              <a:spcBef>
                <a:spcPts val="600"/>
              </a:spcBef>
              <a:buNone/>
            </a:pPr>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Título 1"/>
          <p:cNvSpPr>
            <a:spLocks noGrp="1"/>
          </p:cNvSpPr>
          <p:nvPr>
            <p:ph type="title"/>
          </p:nvPr>
        </p:nvSpPr>
        <p:spPr>
          <a:xfrm>
            <a:off x="808525" y="343694"/>
            <a:ext cx="5623874" cy="665162"/>
          </a:xfrm>
        </p:spPr>
        <p:txBody>
          <a:bodyPr/>
          <a:lstStyle/>
          <a:p>
            <a:r>
              <a:rPr lang="es-ES_tradnl" dirty="0">
                <a:solidFill>
                  <a:schemeClr val="tx1"/>
                </a:solidFill>
                <a:effectLst>
                  <a:outerShdw blurRad="38100" dist="38100" dir="2700000" algn="tl">
                    <a:srgbClr val="000000">
                      <a:alpha val="43137"/>
                    </a:srgbClr>
                  </a:outerShdw>
                </a:effectLst>
              </a:rPr>
              <a:t>¿Cómo se manifiesta?</a:t>
            </a:r>
            <a:endParaRPr lang="es-ES" dirty="0">
              <a:solidFill>
                <a:schemeClr val="tx1"/>
              </a:solidFill>
              <a:effectLst>
                <a:outerShdw blurRad="38100" dist="38100" dir="2700000" algn="tl">
                  <a:srgbClr val="000000">
                    <a:alpha val="43137"/>
                  </a:srgbClr>
                </a:outerShdw>
              </a:effectLst>
            </a:endParaRPr>
          </a:p>
        </p:txBody>
      </p:sp>
      <p:pic>
        <p:nvPicPr>
          <p:cNvPr id="7" name="Imagen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91300" y="4645820"/>
            <a:ext cx="1181250" cy="1260000"/>
          </a:xfrm>
          <a:prstGeom prst="rect">
            <a:avLst/>
          </a:prstGeom>
        </p:spPr>
      </p:pic>
    </p:spTree>
    <p:extLst>
      <p:ext uri="{BB962C8B-B14F-4D97-AF65-F5344CB8AC3E}">
        <p14:creationId xmlns:p14="http://schemas.microsoft.com/office/powerpoint/2010/main" val="210822759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Título 1"/>
          <p:cNvSpPr>
            <a:spLocks noGrp="1"/>
          </p:cNvSpPr>
          <p:nvPr>
            <p:ph type="title"/>
          </p:nvPr>
        </p:nvSpPr>
        <p:spPr>
          <a:xfrm>
            <a:off x="857519" y="343694"/>
            <a:ext cx="5906678" cy="665162"/>
          </a:xfrm>
        </p:spPr>
        <p:txBody>
          <a:bodyPr/>
          <a:lstStyle/>
          <a:p>
            <a:r>
              <a:rPr lang="es-ES_tradnl" dirty="0">
                <a:solidFill>
                  <a:schemeClr val="tx1"/>
                </a:solidFill>
                <a:effectLst>
                  <a:outerShdw blurRad="38100" dist="38100" dir="2700000" algn="tl">
                    <a:srgbClr val="000000">
                      <a:alpha val="43137"/>
                    </a:srgbClr>
                  </a:outerShdw>
                </a:effectLst>
              </a:rPr>
              <a:t>¿Cómo se </a:t>
            </a:r>
            <a:r>
              <a:rPr lang="es-ES_tradnl" dirty="0" smtClean="0">
                <a:solidFill>
                  <a:schemeClr val="tx1"/>
                </a:solidFill>
                <a:effectLst>
                  <a:outerShdw blurRad="38100" dist="38100" dir="2700000" algn="tl">
                    <a:srgbClr val="000000">
                      <a:alpha val="43137"/>
                    </a:srgbClr>
                  </a:outerShdw>
                </a:effectLst>
              </a:rPr>
              <a:t>detecta?</a:t>
            </a:r>
            <a:endParaRPr lang="es-ES" dirty="0">
              <a:solidFill>
                <a:schemeClr val="tx1"/>
              </a:solidFill>
              <a:effectLst>
                <a:outerShdw blurRad="38100" dist="38100" dir="2700000" algn="tl">
                  <a:srgbClr val="000000">
                    <a:alpha val="43137"/>
                  </a:srgbClr>
                </a:outerShdw>
              </a:effectLst>
            </a:endParaRPr>
          </a:p>
        </p:txBody>
      </p:sp>
      <p:pic>
        <p:nvPicPr>
          <p:cNvPr id="7" name="Imagen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91300" y="4645820"/>
            <a:ext cx="1181250" cy="1260000"/>
          </a:xfrm>
          <a:prstGeom prst="rect">
            <a:avLst/>
          </a:prstGeom>
        </p:spPr>
      </p:pic>
      <p:sp>
        <p:nvSpPr>
          <p:cNvPr id="3" name="Marcador de contenido 2"/>
          <p:cNvSpPr>
            <a:spLocks noGrp="1"/>
          </p:cNvSpPr>
          <p:nvPr>
            <p:ph idx="1"/>
          </p:nvPr>
        </p:nvSpPr>
        <p:spPr>
          <a:xfrm>
            <a:off x="698679" y="1433986"/>
            <a:ext cx="7822842" cy="4130361"/>
          </a:xfrm>
        </p:spPr>
        <p:txBody>
          <a:bodyPr/>
          <a:lstStyle/>
          <a:p>
            <a:r>
              <a:rPr lang="es-ES" sz="3600" dirty="0"/>
              <a:t>Se sospecha con una tira </a:t>
            </a:r>
            <a:r>
              <a:rPr lang="es-ES" sz="3600" dirty="0" smtClean="0"/>
              <a:t>reactiva.</a:t>
            </a:r>
            <a:endParaRPr lang="es-ES" sz="3600" dirty="0"/>
          </a:p>
          <a:p>
            <a:r>
              <a:rPr lang="es-ES" sz="3600" dirty="0" smtClean="0"/>
              <a:t>Se </a:t>
            </a:r>
            <a:r>
              <a:rPr lang="es-ES" sz="3600" dirty="0"/>
              <a:t>confirma con un cultivo de orina: </a:t>
            </a:r>
          </a:p>
          <a:p>
            <a:pPr lvl="1"/>
            <a:r>
              <a:rPr lang="es-ES" sz="3200" dirty="0"/>
              <a:t>Si es un niño mayor, la orina se recoge de la mitad del chorro.</a:t>
            </a:r>
          </a:p>
          <a:p>
            <a:pPr lvl="1"/>
            <a:r>
              <a:rPr lang="es-ES" sz="3200" dirty="0"/>
              <a:t>Si es pequeño mediante una bolsa adhesiva y si se va a poner antibiótico puede ser necesario sondarle.</a:t>
            </a:r>
          </a:p>
          <a:p>
            <a:endParaRPr lang="es-ES" sz="3600" dirty="0"/>
          </a:p>
        </p:txBody>
      </p:sp>
    </p:spTree>
    <p:extLst>
      <p:ext uri="{BB962C8B-B14F-4D97-AF65-F5344CB8AC3E}">
        <p14:creationId xmlns:p14="http://schemas.microsoft.com/office/powerpoint/2010/main" val="152293577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Título 1"/>
          <p:cNvSpPr>
            <a:spLocks noGrp="1"/>
          </p:cNvSpPr>
          <p:nvPr>
            <p:ph type="title"/>
          </p:nvPr>
        </p:nvSpPr>
        <p:spPr>
          <a:xfrm>
            <a:off x="802551" y="343694"/>
            <a:ext cx="4879157" cy="665162"/>
          </a:xfrm>
        </p:spPr>
        <p:txBody>
          <a:bodyPr/>
          <a:lstStyle/>
          <a:p>
            <a:r>
              <a:rPr lang="es-ES_tradnl" dirty="0">
                <a:solidFill>
                  <a:schemeClr val="tx1"/>
                </a:solidFill>
                <a:effectLst>
                  <a:outerShdw blurRad="38100" dist="38100" dir="2700000" algn="tl">
                    <a:srgbClr val="000000">
                      <a:alpha val="43137"/>
                    </a:srgbClr>
                  </a:outerShdw>
                </a:effectLst>
              </a:rPr>
              <a:t>¿Cómo se trata?</a:t>
            </a:r>
            <a:endParaRPr lang="es-ES" dirty="0">
              <a:solidFill>
                <a:schemeClr val="tx1"/>
              </a:solidFill>
              <a:effectLst>
                <a:outerShdw blurRad="38100" dist="38100" dir="2700000" algn="tl">
                  <a:srgbClr val="000000">
                    <a:alpha val="43137"/>
                  </a:srgbClr>
                </a:outerShdw>
              </a:effectLst>
            </a:endParaRPr>
          </a:p>
        </p:txBody>
      </p:sp>
      <p:pic>
        <p:nvPicPr>
          <p:cNvPr id="7" name="Imagen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91300" y="4645820"/>
            <a:ext cx="1181250" cy="1260000"/>
          </a:xfrm>
          <a:prstGeom prst="rect">
            <a:avLst/>
          </a:prstGeom>
        </p:spPr>
      </p:pic>
      <p:sp>
        <p:nvSpPr>
          <p:cNvPr id="3" name="Marcador de contenido 2"/>
          <p:cNvSpPr>
            <a:spLocks noGrp="1"/>
          </p:cNvSpPr>
          <p:nvPr>
            <p:ph idx="1"/>
          </p:nvPr>
        </p:nvSpPr>
        <p:spPr>
          <a:xfrm>
            <a:off x="802551" y="1542730"/>
            <a:ext cx="7629659" cy="2750368"/>
          </a:xfrm>
        </p:spPr>
        <p:txBody>
          <a:bodyPr/>
          <a:lstStyle/>
          <a:p>
            <a:pPr>
              <a:lnSpc>
                <a:spcPct val="114000"/>
              </a:lnSpc>
              <a:spcBef>
                <a:spcPts val="600"/>
              </a:spcBef>
            </a:pPr>
            <a:r>
              <a:rPr lang="es-ES" sz="4000" dirty="0"/>
              <a:t>En general con antibióticos:</a:t>
            </a:r>
          </a:p>
          <a:p>
            <a:pPr lvl="1">
              <a:lnSpc>
                <a:spcPct val="114000"/>
              </a:lnSpc>
              <a:spcBef>
                <a:spcPts val="600"/>
              </a:spcBef>
            </a:pPr>
            <a:r>
              <a:rPr lang="es-ES" sz="3600" dirty="0"/>
              <a:t>Vía oral para las infecciones bajas.</a:t>
            </a:r>
          </a:p>
          <a:p>
            <a:pPr lvl="1">
              <a:lnSpc>
                <a:spcPct val="114000"/>
              </a:lnSpc>
              <a:spcBef>
                <a:spcPts val="600"/>
              </a:spcBef>
            </a:pPr>
            <a:r>
              <a:rPr lang="es-ES" sz="3600" dirty="0"/>
              <a:t>Intravenosa en infecciones altas, lactantes pequeños o con </a:t>
            </a:r>
            <a:r>
              <a:rPr lang="es-ES" sz="3600" dirty="0" smtClean="0"/>
              <a:t>vómitos.</a:t>
            </a:r>
            <a:endParaRPr lang="es-ES" sz="3600" dirty="0"/>
          </a:p>
        </p:txBody>
      </p:sp>
    </p:spTree>
    <p:extLst>
      <p:ext uri="{BB962C8B-B14F-4D97-AF65-F5344CB8AC3E}">
        <p14:creationId xmlns:p14="http://schemas.microsoft.com/office/powerpoint/2010/main" val="165102559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278</Words>
  <Application>Microsoft Office PowerPoint</Application>
  <PresentationFormat>Presentación en pantalla (4:3)</PresentationFormat>
  <Paragraphs>28</Paragraphs>
  <Slides>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Wingdings</vt:lpstr>
      <vt:lpstr>1_White with Blue Bar Segoe Template_TP10286789</vt:lpstr>
      <vt:lpstr>Presentación de PowerPoint</vt:lpstr>
      <vt:lpstr>¿Por qué se produce?</vt:lpstr>
      <vt:lpstr>¿Cómo se manifiesta?</vt:lpstr>
      <vt:lpstr>¿Cómo se detecta?</vt:lpstr>
      <vt:lpstr>¿Cómo se trata?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16</cp:revision>
  <dcterms:created xsi:type="dcterms:W3CDTF">2016-05-03T15:33:32Z</dcterms:created>
  <dcterms:modified xsi:type="dcterms:W3CDTF">2017-03-15T18:19:19Z</dcterms:modified>
</cp:coreProperties>
</file>