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257" r:id="rId3"/>
    <p:sldId id="258" r:id="rId4"/>
    <p:sldId id="475" r:id="rId5"/>
    <p:sldId id="474" r:id="rId6"/>
    <p:sldId id="430" r:id="rId7"/>
    <p:sldId id="431" r:id="rId8"/>
    <p:sldId id="434"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13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70AF8-45E6-44B0-8674-14B711A53C28}" type="datetimeFigureOut">
              <a:rPr lang="es-ES" smtClean="0"/>
              <a:t>05/07/2018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DD4FD-A38D-42FA-9F97-E2CF461C686D}" type="slidenum">
              <a:rPr lang="es-ES" smtClean="0"/>
              <a:t>‹Nº›</a:t>
            </a:fld>
            <a:endParaRPr lang="es-ES"/>
          </a:p>
        </p:txBody>
      </p:sp>
    </p:spTree>
    <p:extLst>
      <p:ext uri="{BB962C8B-B14F-4D97-AF65-F5344CB8AC3E}">
        <p14:creationId xmlns:p14="http://schemas.microsoft.com/office/powerpoint/2010/main" val="3005562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371600" y="1143000"/>
            <a:ext cx="4114800" cy="30861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F38CDF-4E54-4B60-BA0B-20D7060343C0}" type="datetime8">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7/5/2018 7:41 PM</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 2007 Microsoft Corporation. Todos los derechos reservados. Microsoft, Windows, Windows Vista y otros nombres de productos son o podrían ser marcas registradas o marcas comerciales en los EE.UU. u otros países.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b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MICROSOFT NO FACILITA GARANTÍAS EXPRESAS, IMPLÍCITAS O ESTATUTORIAS EN RELACIÓN A LA INFORMACIÓN CONTENIDA EN ESTA PRESENTACIÓN.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5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D6B175-3349-4FA5-9BE1-83870639E76A}" type="slidenum">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600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3358767D-8874-424B-B9A1-1E603163F47B}" type="slidenum">
              <a:rPr lang="es-ES_tradnl" smtClean="0"/>
              <a:pPr/>
              <a:t>4</a:t>
            </a:fld>
            <a:endParaRPr lang="es-ES_tradnl"/>
          </a:p>
        </p:txBody>
      </p:sp>
    </p:spTree>
    <p:extLst>
      <p:ext uri="{BB962C8B-B14F-4D97-AF65-F5344CB8AC3E}">
        <p14:creationId xmlns:p14="http://schemas.microsoft.com/office/powerpoint/2010/main" val="27598980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9401C015-FB7E-4140-A63F-40A3DA1E791E}" type="datetime1">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pic>
        <p:nvPicPr>
          <p:cNvPr id="7" name="Picture 4" descr="logo x faceboo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0331" y="6133167"/>
            <a:ext cx="555937" cy="558716"/>
          </a:xfrm>
          <a:prstGeom prst="rect">
            <a:avLst/>
          </a:prstGeom>
        </p:spPr>
      </p:pic>
      <p:pic>
        <p:nvPicPr>
          <p:cNvPr id="8" name="Imagen 2" descr="Captura de pantalla 2016-09-27 a la(s) 22.47.4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0334" y="6170628"/>
            <a:ext cx="3090333" cy="473754"/>
          </a:xfrm>
          <a:prstGeom prst="rect">
            <a:avLst/>
          </a:prstGeom>
        </p:spPr>
      </p:pic>
      <p:pic>
        <p:nvPicPr>
          <p:cNvPr id="9" name="Imagen 5" descr="Logo Verde grande.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96817" y="6265324"/>
            <a:ext cx="978117" cy="339629"/>
          </a:xfrm>
          <a:prstGeom prst="rect">
            <a:avLst/>
          </a:prstGeom>
        </p:spPr>
      </p:pic>
      <p:pic>
        <p:nvPicPr>
          <p:cNvPr id="10" name="Imagen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1421" y="6057928"/>
            <a:ext cx="669246" cy="679827"/>
          </a:xfrm>
          <a:prstGeom prst="rect">
            <a:avLst/>
          </a:prstGeom>
        </p:spPr>
      </p:pic>
    </p:spTree>
    <p:extLst>
      <p:ext uri="{BB962C8B-B14F-4D97-AF65-F5344CB8AC3E}">
        <p14:creationId xmlns:p14="http://schemas.microsoft.com/office/powerpoint/2010/main" val="143433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3D2969B-1C25-4461-AA17-FDD6FB0CD8DB}" type="datetime1">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301844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E232B58F-FD2A-44A2-9430-FCE13AB1EAB3}" type="datetime1">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473162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2"/>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50" y="4344990"/>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25783108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238822222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5791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91687455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57916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83361068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517612"/>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517612"/>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08645232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6"/>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2"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6"/>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03110635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85279445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6218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cap="all" baseline="0"/>
            </a:lvl1pPr>
          </a:lstStyle>
          <a:p>
            <a:r>
              <a:rPr lang="es-ES" dirty="0"/>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5DD33A9-8288-43AD-BD97-D2D77F747832}" type="datetime1">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2626078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46954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579168"/>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8904792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579168"/>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165569507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19751914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7952C28-9BE3-4728-912B-36B5040C8827}" type="datetime1">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1429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579FBCE2-7C85-411D-A2AF-2494E6A05E5F}" type="datetime1">
              <a:rPr lang="es-ES" smtClean="0"/>
              <a:pPr/>
              <a:t>05/07/2018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307197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E868295C-000E-47DB-957E-2B751E99ABBC}" type="datetime1">
              <a:rPr lang="es-ES" smtClean="0"/>
              <a:pPr/>
              <a:t>05/07/2018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15411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357E9FCC-80DB-48CC-8937-7E9C81FB6423}" type="datetime1">
              <a:rPr lang="es-ES" smtClean="0"/>
              <a:pPr/>
              <a:t>05/07/2018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275497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5510F99-F955-4FB1-8A31-32C8B8DA7658}" type="datetime1">
              <a:rPr lang="es-ES" smtClean="0"/>
              <a:pPr/>
              <a:t>05/07/2018</a:t>
            </a:fld>
            <a:endParaRPr lang="es-ES"/>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4034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DF66B2B-9635-42A0-A4E5-3B0DEBB4B7D5}" type="datetime1">
              <a:rPr lang="es-ES" smtClean="0"/>
              <a:pPr/>
              <a:t>05/07/2018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207164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8CB0EBD-9EA9-4004-819F-0C47B6129742}" type="datetime1">
              <a:rPr lang="es-ES" smtClean="0"/>
              <a:pPr/>
              <a:t>05/07/2018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5F3C5B-5B49-4A74-A500-DEB6830E4998}" type="slidenum">
              <a:rPr lang="es-ES" smtClean="0"/>
              <a:pPr/>
              <a:t>‹Nº›</a:t>
            </a:fld>
            <a:endParaRPr lang="es-ES"/>
          </a:p>
        </p:txBody>
      </p:sp>
    </p:spTree>
    <p:extLst>
      <p:ext uri="{BB962C8B-B14F-4D97-AF65-F5344CB8AC3E}">
        <p14:creationId xmlns:p14="http://schemas.microsoft.com/office/powerpoint/2010/main" val="290929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8.png"/><Relationship Id="rId2" Type="http://schemas.openxmlformats.org/officeDocument/2006/relationships/slideLayout" Target="../slideLayouts/slideLayout13.xml"/><Relationship Id="rId16"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6.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5CC97-0218-40E4-A5FA-C9C3BF9B4AD6}" type="datetime1">
              <a:rPr lang="es-ES" smtClean="0"/>
              <a:pPr/>
              <a:t>05/07/2018</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F3C5B-5B49-4A74-A500-DEB6830E4998}" type="slidenum">
              <a:rPr lang="es-ES" smtClean="0"/>
              <a:pPr/>
              <a:t>‹Nº›</a:t>
            </a:fld>
            <a:endParaRPr lang="es-ES"/>
          </a:p>
        </p:txBody>
      </p:sp>
    </p:spTree>
    <p:extLst>
      <p:ext uri="{BB962C8B-B14F-4D97-AF65-F5344CB8AC3E}">
        <p14:creationId xmlns:p14="http://schemas.microsoft.com/office/powerpoint/2010/main" val="409877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cap="all" baseline="0">
          <a:solidFill>
            <a:srgbClr val="F6710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15B9BF"/>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5B9BF"/>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15B9B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15B9BF"/>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15B9B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4" y="6007102"/>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9"/>
            <a:ext cx="8382000" cy="1329595"/>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57916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802339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0.xml"/><Relationship Id="rId5" Type="http://schemas.openxmlformats.org/officeDocument/2006/relationships/image" Target="../media/image11.JP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5.xml"/><Relationship Id="rId4" Type="http://schemas.openxmlformats.org/officeDocument/2006/relationships/image" Target="../media/image11.JP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5.xm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2"/>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7"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40" y="1644652"/>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El porteo ergonómico</a:t>
            </a:r>
            <a:endParaRPr lang="es-ES" sz="4400" dirty="0">
              <a:solidFill>
                <a:srgbClr val="000000"/>
              </a:solidFill>
              <a:latin typeface="Arial" charset="0"/>
            </a:endParaRPr>
          </a:p>
        </p:txBody>
      </p:sp>
      <p:sp>
        <p:nvSpPr>
          <p:cNvPr id="10" name="CuadroTexto 11">
            <a:extLst>
              <a:ext uri="{FF2B5EF4-FFF2-40B4-BE49-F238E27FC236}">
                <a16:creationId xmlns:a16="http://schemas.microsoft.com/office/drawing/2014/main" id="{7137E8FC-B238-4498-9B7D-34599B3DE881}"/>
              </a:ext>
            </a:extLst>
          </p:cNvPr>
          <p:cNvSpPr txBox="1"/>
          <p:nvPr/>
        </p:nvSpPr>
        <p:spPr>
          <a:xfrm>
            <a:off x="2487613" y="3922715"/>
            <a:ext cx="5080000" cy="830997"/>
          </a:xfrm>
          <a:prstGeom prst="rect">
            <a:avLst/>
          </a:prstGeom>
          <a:noFill/>
        </p:spPr>
        <p:txBody>
          <a:bodyPr>
            <a:spAutoFit/>
          </a:bodyPr>
          <a:lstStyle/>
          <a:p>
            <a:pPr fontAlgn="base">
              <a:spcBef>
                <a:spcPct val="0"/>
              </a:spcBef>
              <a:spcAft>
                <a:spcPct val="0"/>
              </a:spcAft>
              <a:defRPr/>
            </a:pPr>
            <a:r>
              <a:rPr lang="es-ES" sz="2400" dirty="0" err="1">
                <a:solidFill>
                  <a:srgbClr val="000000"/>
                </a:solidFill>
                <a:effectLst>
                  <a:outerShdw blurRad="38100" dist="38100" dir="2700000" algn="tl">
                    <a:srgbClr val="C0C0C0"/>
                  </a:outerShdw>
                </a:effectLst>
                <a:latin typeface="Arial" charset="0"/>
                <a:cs typeface="Arial" charset="0"/>
              </a:rPr>
              <a:t>Mª</a:t>
            </a:r>
            <a:r>
              <a:rPr lang="es-ES" sz="2400" dirty="0">
                <a:solidFill>
                  <a:srgbClr val="000000"/>
                </a:solidFill>
                <a:effectLst>
                  <a:outerShdw blurRad="38100" dist="38100" dir="2700000" algn="tl">
                    <a:srgbClr val="C0C0C0"/>
                  </a:outerShdw>
                </a:effectLst>
                <a:latin typeface="Arial" charset="0"/>
                <a:cs typeface="Arial" charset="0"/>
              </a:rPr>
              <a:t> Angustias Salmerón.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Teresa Redondo. </a:t>
            </a:r>
            <a:r>
              <a:rPr lang="es-ES" sz="2000" dirty="0">
                <a:solidFill>
                  <a:srgbClr val="000000"/>
                </a:solidFill>
                <a:effectLst>
                  <a:outerShdw blurRad="38100" dist="38100" dir="2700000" algn="tl">
                    <a:srgbClr val="C0C0C0"/>
                  </a:outerShdw>
                </a:effectLst>
                <a:latin typeface="Arial" charset="0"/>
                <a:cs typeface="Arial" charset="0"/>
              </a:rPr>
              <a:t>Enfermera Matrona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7" name="Imagen 6">
            <a:extLst>
              <a:ext uri="{FF2B5EF4-FFF2-40B4-BE49-F238E27FC236}">
                <a16:creationId xmlns:a16="http://schemas.microsoft.com/office/drawing/2014/main" id="{6CBB1093-11C1-4D0F-B942-0C69ED2E38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9540" y="4493348"/>
            <a:ext cx="1080000" cy="144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70"/>
            <a:ext cx="6894514"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Posición ergonómica del bebé</a:t>
            </a: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66B46EE6-234C-4EE8-8897-EC69D7AF5F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9540" y="4493348"/>
            <a:ext cx="1080000" cy="1440000"/>
          </a:xfrm>
          <a:prstGeom prst="rect">
            <a:avLst/>
          </a:prstGeom>
        </p:spPr>
      </p:pic>
      <p:sp>
        <p:nvSpPr>
          <p:cNvPr id="3" name="Marcador de contenido 2">
            <a:extLst>
              <a:ext uri="{FF2B5EF4-FFF2-40B4-BE49-F238E27FC236}">
                <a16:creationId xmlns:a16="http://schemas.microsoft.com/office/drawing/2014/main" id="{F3218871-41BB-49CF-BF22-D6491A51BF91}"/>
              </a:ext>
            </a:extLst>
          </p:cNvPr>
          <p:cNvSpPr>
            <a:spLocks noGrp="1"/>
          </p:cNvSpPr>
          <p:nvPr>
            <p:ph idx="1"/>
          </p:nvPr>
        </p:nvSpPr>
        <p:spPr>
          <a:xfrm>
            <a:off x="665163" y="1239963"/>
            <a:ext cx="8382000" cy="5001369"/>
          </a:xfrm>
        </p:spPr>
        <p:txBody>
          <a:bodyPr/>
          <a:lstStyle/>
          <a:p>
            <a:pPr marL="0" indent="0">
              <a:lnSpc>
                <a:spcPct val="100000"/>
              </a:lnSpc>
              <a:spcBef>
                <a:spcPts val="300"/>
              </a:spcBef>
              <a:buNone/>
            </a:pPr>
            <a:r>
              <a:rPr lang="es-ES" sz="2800" b="1" dirty="0"/>
              <a:t>Cabeza</a:t>
            </a:r>
          </a:p>
          <a:p>
            <a:pPr>
              <a:lnSpc>
                <a:spcPct val="100000"/>
              </a:lnSpc>
              <a:spcBef>
                <a:spcPts val="300"/>
              </a:spcBef>
            </a:pPr>
            <a:r>
              <a:rPr lang="es-ES" sz="2600" dirty="0"/>
              <a:t>Soporte adecuado de la cabeza</a:t>
            </a:r>
          </a:p>
          <a:p>
            <a:pPr lvl="1">
              <a:lnSpc>
                <a:spcPct val="100000"/>
              </a:lnSpc>
              <a:spcBef>
                <a:spcPts val="300"/>
              </a:spcBef>
            </a:pPr>
            <a:r>
              <a:rPr lang="es-ES" sz="2400" dirty="0"/>
              <a:t>&lt; 3 meses</a:t>
            </a:r>
          </a:p>
          <a:p>
            <a:pPr lvl="1">
              <a:lnSpc>
                <a:spcPct val="100000"/>
              </a:lnSpc>
              <a:spcBef>
                <a:spcPts val="300"/>
              </a:spcBef>
            </a:pPr>
            <a:r>
              <a:rPr lang="es-ES" sz="2400" dirty="0"/>
              <a:t>Sueño</a:t>
            </a:r>
          </a:p>
          <a:p>
            <a:pPr>
              <a:lnSpc>
                <a:spcPct val="100000"/>
              </a:lnSpc>
              <a:spcBef>
                <a:spcPts val="300"/>
              </a:spcBef>
            </a:pPr>
            <a:r>
              <a:rPr lang="es-ES" sz="2600" dirty="0"/>
              <a:t>Prevención de la plagiocefalia postural</a:t>
            </a:r>
          </a:p>
          <a:p>
            <a:pPr marL="0" indent="0">
              <a:lnSpc>
                <a:spcPct val="100000"/>
              </a:lnSpc>
              <a:spcBef>
                <a:spcPts val="300"/>
              </a:spcBef>
              <a:buNone/>
            </a:pPr>
            <a:r>
              <a:rPr lang="es-ES" sz="2800" b="1" dirty="0"/>
              <a:t>Columna vertebral</a:t>
            </a:r>
          </a:p>
          <a:p>
            <a:pPr>
              <a:lnSpc>
                <a:spcPct val="100000"/>
              </a:lnSpc>
              <a:spcBef>
                <a:spcPts val="300"/>
              </a:spcBef>
            </a:pPr>
            <a:r>
              <a:rPr lang="es-ES" sz="2600" dirty="0"/>
              <a:t>Se adapta a la posición natural del bebé según la edad</a:t>
            </a:r>
          </a:p>
          <a:p>
            <a:pPr marL="0" indent="0">
              <a:lnSpc>
                <a:spcPct val="100000"/>
              </a:lnSpc>
              <a:spcBef>
                <a:spcPts val="300"/>
              </a:spcBef>
              <a:buNone/>
            </a:pPr>
            <a:r>
              <a:rPr lang="es-ES" sz="2800" b="1" dirty="0"/>
              <a:t>Cadera</a:t>
            </a:r>
          </a:p>
          <a:p>
            <a:pPr>
              <a:lnSpc>
                <a:spcPct val="100000"/>
              </a:lnSpc>
              <a:spcBef>
                <a:spcPts val="300"/>
              </a:spcBef>
            </a:pPr>
            <a:r>
              <a:rPr lang="es-ES" sz="2600" dirty="0"/>
              <a:t>Soporte adecuado de la cadera</a:t>
            </a:r>
          </a:p>
          <a:p>
            <a:pPr>
              <a:lnSpc>
                <a:spcPct val="100000"/>
              </a:lnSpc>
              <a:spcBef>
                <a:spcPts val="300"/>
              </a:spcBef>
            </a:pPr>
            <a:r>
              <a:rPr lang="es-ES" sz="2600" dirty="0"/>
              <a:t>Prevención de la displasia de cadera</a:t>
            </a:r>
          </a:p>
          <a:p>
            <a:pPr marL="0" indent="0">
              <a:lnSpc>
                <a:spcPct val="100000"/>
              </a:lnSpc>
              <a:spcBef>
                <a:spcPts val="300"/>
              </a:spcBef>
              <a:buNone/>
            </a:pPr>
            <a:r>
              <a:rPr lang="es-ES" sz="2800" b="1" dirty="0"/>
              <a:t>Ergonomía adulto</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70"/>
            <a:ext cx="6894514"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Ergonomía del adulto</a:t>
            </a:r>
          </a:p>
        </p:txBody>
      </p:sp>
      <p:pic>
        <p:nvPicPr>
          <p:cNvPr id="19460" name="Imagen 3"/>
          <p:cNvPicPr>
            <a:picLocks noChangeAspect="1"/>
          </p:cNvPicPr>
          <p:nvPr/>
        </p:nvPicPr>
        <p:blipFill>
          <a:blip r:embed="rId2"/>
          <a:srcRect/>
          <a:stretch>
            <a:fillRect/>
          </a:stretch>
        </p:blipFill>
        <p:spPr bwMode="auto">
          <a:xfrm>
            <a:off x="7524750" y="6330952"/>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7"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66B46EE6-234C-4EE8-8897-EC69D7AF5F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9540" y="4493348"/>
            <a:ext cx="1080000" cy="1440000"/>
          </a:xfrm>
          <a:prstGeom prst="rect">
            <a:avLst/>
          </a:prstGeom>
        </p:spPr>
      </p:pic>
      <p:sp>
        <p:nvSpPr>
          <p:cNvPr id="4" name="Marcador de contenido 3">
            <a:extLst>
              <a:ext uri="{FF2B5EF4-FFF2-40B4-BE49-F238E27FC236}">
                <a16:creationId xmlns:a16="http://schemas.microsoft.com/office/drawing/2014/main" id="{A7B25954-5BBD-419F-AEB4-4AF4CEF1D2BE}"/>
              </a:ext>
            </a:extLst>
          </p:cNvPr>
          <p:cNvSpPr>
            <a:spLocks noGrp="1"/>
          </p:cNvSpPr>
          <p:nvPr>
            <p:ph idx="1"/>
          </p:nvPr>
        </p:nvSpPr>
        <p:spPr>
          <a:xfrm>
            <a:off x="665163" y="1353872"/>
            <a:ext cx="7857392" cy="3878626"/>
          </a:xfrm>
        </p:spPr>
        <p:txBody>
          <a:bodyPr/>
          <a:lstStyle/>
          <a:p>
            <a:pPr>
              <a:lnSpc>
                <a:spcPct val="125000"/>
              </a:lnSpc>
              <a:spcBef>
                <a:spcPts val="600"/>
              </a:spcBef>
            </a:pPr>
            <a:r>
              <a:rPr lang="es-ES" dirty="0"/>
              <a:t>Adecuada postura del porteador.</a:t>
            </a:r>
          </a:p>
          <a:p>
            <a:pPr>
              <a:lnSpc>
                <a:spcPct val="125000"/>
              </a:lnSpc>
              <a:spcBef>
                <a:spcPts val="600"/>
              </a:spcBef>
            </a:pPr>
            <a:r>
              <a:rPr lang="es-ES" dirty="0"/>
              <a:t>Reparto homogéneo del peso, tanto en hombros como en cadera.</a:t>
            </a:r>
          </a:p>
          <a:p>
            <a:pPr>
              <a:lnSpc>
                <a:spcPct val="125000"/>
              </a:lnSpc>
              <a:spcBef>
                <a:spcPts val="600"/>
              </a:spcBef>
            </a:pPr>
            <a:r>
              <a:rPr lang="es-ES" dirty="0"/>
              <a:t>Si se comienza a portear después del nacimiento hacerlo progresivamente.</a:t>
            </a:r>
          </a:p>
          <a:p>
            <a:pPr>
              <a:lnSpc>
                <a:spcPct val="125000"/>
              </a:lnSpc>
              <a:spcBef>
                <a:spcPts val="600"/>
              </a:spcBef>
            </a:pPr>
            <a:r>
              <a:rPr lang="es-ES" dirty="0"/>
              <a:t>No desplazar el eje del porteador.</a:t>
            </a:r>
          </a:p>
        </p:txBody>
      </p:sp>
    </p:spTree>
    <p:extLst>
      <p:ext uri="{BB962C8B-B14F-4D97-AF65-F5344CB8AC3E}">
        <p14:creationId xmlns:p14="http://schemas.microsoft.com/office/powerpoint/2010/main" val="17588328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9B297534-5137-484F-9B02-803A2EAAB3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8650" y="2914651"/>
            <a:ext cx="1028700" cy="1028700"/>
          </a:xfrm>
          <a:prstGeom prst="rect">
            <a:avLst/>
          </a:prstGeom>
        </p:spPr>
      </p:pic>
      <p:sp>
        <p:nvSpPr>
          <p:cNvPr id="2" name="CuadroTexto 1"/>
          <p:cNvSpPr txBox="1"/>
          <p:nvPr/>
        </p:nvSpPr>
        <p:spPr>
          <a:xfrm>
            <a:off x="8092442" y="5715000"/>
            <a:ext cx="184731" cy="369332"/>
          </a:xfrm>
          <a:prstGeom prst="rect">
            <a:avLst/>
          </a:prstGeom>
          <a:noFill/>
        </p:spPr>
        <p:txBody>
          <a:bodyPr wrap="none" rtlCol="0">
            <a:spAutoFit/>
          </a:bodyPr>
          <a:lstStyle/>
          <a:p>
            <a:endParaRPr lang="es-ES_tradnl" dirty="0"/>
          </a:p>
        </p:txBody>
      </p:sp>
      <p:sp>
        <p:nvSpPr>
          <p:cNvPr id="7" name="6 Título"/>
          <p:cNvSpPr>
            <a:spLocks noGrp="1"/>
          </p:cNvSpPr>
          <p:nvPr>
            <p:ph type="title"/>
          </p:nvPr>
        </p:nvSpPr>
        <p:spPr>
          <a:xfrm>
            <a:off x="1778000" y="2187745"/>
            <a:ext cx="6178376" cy="2482515"/>
          </a:xfrm>
        </p:spPr>
        <p:txBody>
          <a:bodyPr vert="horz" lIns="91440" tIns="45720" rIns="91440" bIns="45720" rtlCol="0" anchor="ctr">
            <a:normAutofit/>
          </a:bodyPr>
          <a:lstStyle/>
          <a:p>
            <a:pPr>
              <a:lnSpc>
                <a:spcPct val="90000"/>
              </a:lnSpc>
            </a:pPr>
            <a:r>
              <a:rPr lang="en-US" sz="5100" dirty="0">
                <a:solidFill>
                  <a:schemeClr val="accent6"/>
                </a:solidFill>
              </a:rPr>
              <a:t>2. </a:t>
            </a:r>
            <a:r>
              <a:rPr lang="en-US" sz="5100" dirty="0" err="1">
                <a:solidFill>
                  <a:schemeClr val="accent6"/>
                </a:solidFill>
              </a:rPr>
              <a:t>seguridad</a:t>
            </a:r>
            <a:endParaRPr lang="en-US" sz="5100" dirty="0">
              <a:solidFill>
                <a:schemeClr val="accent6"/>
              </a:solidFill>
            </a:endParaRPr>
          </a:p>
        </p:txBody>
      </p:sp>
      <p:sp>
        <p:nvSpPr>
          <p:cNvPr id="3" name="Marcador de texto 2">
            <a:extLst>
              <a:ext uri="{FF2B5EF4-FFF2-40B4-BE49-F238E27FC236}">
                <a16:creationId xmlns:a16="http://schemas.microsoft.com/office/drawing/2014/main" id="{5ADAF447-7574-4EDE-96DD-BCD25DFF3144}"/>
              </a:ext>
            </a:extLst>
          </p:cNvPr>
          <p:cNvSpPr>
            <a:spLocks noGrp="1"/>
          </p:cNvSpPr>
          <p:nvPr>
            <p:ph type="body" idx="1"/>
          </p:nvPr>
        </p:nvSpPr>
        <p:spPr>
          <a:xfrm>
            <a:off x="1778002" y="4670260"/>
            <a:ext cx="3970087" cy="1371405"/>
          </a:xfrm>
        </p:spPr>
        <p:txBody>
          <a:bodyPr vert="horz" lIns="91440" tIns="45720" rIns="91440" bIns="45720" rtlCol="0" anchor="b">
            <a:normAutofit/>
          </a:bodyPr>
          <a:lstStyle/>
          <a:p>
            <a:pPr>
              <a:lnSpc>
                <a:spcPct val="90000"/>
              </a:lnSpc>
              <a:spcBef>
                <a:spcPts val="1000"/>
              </a:spcBef>
            </a:pPr>
            <a:endParaRPr lang="en-US" sz="2400">
              <a:solidFill>
                <a:schemeClr val="tx1"/>
              </a:solidFill>
            </a:endParaRPr>
          </a:p>
        </p:txBody>
      </p:sp>
    </p:spTree>
    <p:extLst>
      <p:ext uri="{BB962C8B-B14F-4D97-AF65-F5344CB8AC3E}">
        <p14:creationId xmlns:p14="http://schemas.microsoft.com/office/powerpoint/2010/main" val="94654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ESPECIAL CUIDADO EN…</a:t>
            </a:r>
            <a:endParaRPr lang="es-ES" dirty="0"/>
          </a:p>
        </p:txBody>
      </p:sp>
      <p:sp>
        <p:nvSpPr>
          <p:cNvPr id="3" name="2 Marcador de contenido"/>
          <p:cNvSpPr>
            <a:spLocks noGrp="1"/>
          </p:cNvSpPr>
          <p:nvPr>
            <p:ph idx="1"/>
          </p:nvPr>
        </p:nvSpPr>
        <p:spPr/>
        <p:txBody>
          <a:bodyPr>
            <a:normAutofit lnSpcReduction="10000"/>
          </a:bodyPr>
          <a:lstStyle/>
          <a:p>
            <a:r>
              <a:rPr lang="es-ES" dirty="0"/>
              <a:t>&lt; 4 meses </a:t>
            </a:r>
            <a:r>
              <a:rPr lang="es-ES" dirty="0" err="1"/>
              <a:t>meses</a:t>
            </a:r>
            <a:endParaRPr lang="es-ES" dirty="0"/>
          </a:p>
          <a:p>
            <a:r>
              <a:rPr lang="es-ES" dirty="0"/>
              <a:t>Recién nacidos prematuros o bajo peso</a:t>
            </a:r>
          </a:p>
          <a:p>
            <a:r>
              <a:rPr lang="es-ES" dirty="0"/>
              <a:t>Patologías de la vía aérea</a:t>
            </a:r>
          </a:p>
          <a:p>
            <a:r>
              <a:rPr lang="es-ES" dirty="0"/>
              <a:t>Alteraciones genéticas</a:t>
            </a:r>
          </a:p>
          <a:p>
            <a:r>
              <a:rPr lang="es-ES" dirty="0"/>
              <a:t>Exposición alcohol y/o tabaco</a:t>
            </a:r>
          </a:p>
          <a:p>
            <a:r>
              <a:rPr lang="es-ES" dirty="0"/>
              <a:t>Cabeza cubierta</a:t>
            </a:r>
          </a:p>
          <a:p>
            <a:r>
              <a:rPr lang="es-ES" dirty="0"/>
              <a:t>Sobrecalentamiento</a:t>
            </a:r>
          </a:p>
          <a:p>
            <a:pPr marL="0" indent="0">
              <a:buNone/>
            </a:pPr>
            <a:r>
              <a:rPr lang="es-ES" dirty="0"/>
              <a:t>	¡Lo importante es la posición correcta!</a:t>
            </a:r>
          </a:p>
        </p:txBody>
      </p:sp>
    </p:spTree>
    <p:extLst>
      <p:ext uri="{BB962C8B-B14F-4D97-AF65-F5344CB8AC3E}">
        <p14:creationId xmlns:p14="http://schemas.microsoft.com/office/powerpoint/2010/main" val="110389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¿QUÉ ES PORTEAR SEGURO?</a:t>
            </a:r>
            <a:endParaRPr lang="es-ES" dirty="0"/>
          </a:p>
        </p:txBody>
      </p:sp>
      <p:sp>
        <p:nvSpPr>
          <p:cNvPr id="3" name="2 Marcador de contenido"/>
          <p:cNvSpPr>
            <a:spLocks noGrp="1"/>
          </p:cNvSpPr>
          <p:nvPr>
            <p:ph idx="1"/>
          </p:nvPr>
        </p:nvSpPr>
        <p:spPr/>
        <p:txBody>
          <a:bodyPr>
            <a:normAutofit fontScale="92500"/>
          </a:bodyPr>
          <a:lstStyle/>
          <a:p>
            <a:r>
              <a:rPr lang="es-ES" dirty="0"/>
              <a:t>1. Posición adecuada</a:t>
            </a:r>
          </a:p>
          <a:p>
            <a:pPr lvl="1"/>
            <a:r>
              <a:rPr lang="es-ES" dirty="0"/>
              <a:t>Poder dar un beso en la cabeza</a:t>
            </a:r>
          </a:p>
          <a:p>
            <a:pPr lvl="1"/>
            <a:r>
              <a:rPr lang="es-ES" dirty="0"/>
              <a:t>Mejillas contra el pecho</a:t>
            </a:r>
          </a:p>
          <a:p>
            <a:pPr lvl="1"/>
            <a:r>
              <a:rPr lang="es-ES" dirty="0"/>
              <a:t>No perder el contacto visual</a:t>
            </a:r>
          </a:p>
          <a:p>
            <a:r>
              <a:rPr lang="es-ES" dirty="0"/>
              <a:t>2. Vías aéreas siempre libres (&lt;3 meses)</a:t>
            </a:r>
          </a:p>
          <a:p>
            <a:pPr lvl="1"/>
            <a:r>
              <a:rPr lang="es-ES" dirty="0"/>
              <a:t>No obstrucción por ropa, hiperflexión o malposición</a:t>
            </a:r>
          </a:p>
          <a:p>
            <a:r>
              <a:rPr lang="es-ES" dirty="0"/>
              <a:t>3. Adecuado portabebés (revisar postura)</a:t>
            </a:r>
          </a:p>
          <a:p>
            <a:pPr lvl="1"/>
            <a:r>
              <a:rPr lang="es-ES" dirty="0"/>
              <a:t>Según edad</a:t>
            </a:r>
          </a:p>
          <a:p>
            <a:pPr lvl="1"/>
            <a:r>
              <a:rPr lang="es-ES" dirty="0"/>
              <a:t>Según peso</a:t>
            </a:r>
          </a:p>
          <a:p>
            <a:pPr lvl="1"/>
            <a:endParaRPr lang="es-ES" dirty="0"/>
          </a:p>
          <a:p>
            <a:pPr marL="457200" lvl="1" indent="0">
              <a:buNone/>
            </a:pPr>
            <a:endParaRPr lang="es-ES" dirty="0"/>
          </a:p>
        </p:txBody>
      </p:sp>
    </p:spTree>
    <p:extLst>
      <p:ext uri="{BB962C8B-B14F-4D97-AF65-F5344CB8AC3E}">
        <p14:creationId xmlns:p14="http://schemas.microsoft.com/office/powerpoint/2010/main" val="991735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¿QUÉ ES PORTEAR SEGURO?</a:t>
            </a:r>
            <a:endParaRPr lang="es-ES" dirty="0"/>
          </a:p>
        </p:txBody>
      </p:sp>
      <p:sp>
        <p:nvSpPr>
          <p:cNvPr id="3" name="2 Marcador de contenido"/>
          <p:cNvSpPr>
            <a:spLocks noGrp="1"/>
          </p:cNvSpPr>
          <p:nvPr>
            <p:ph idx="1"/>
          </p:nvPr>
        </p:nvSpPr>
        <p:spPr/>
        <p:txBody>
          <a:bodyPr/>
          <a:lstStyle/>
          <a:p>
            <a:r>
              <a:rPr lang="es-ES"/>
              <a:t>4. No realizar actividades peligrosas</a:t>
            </a:r>
          </a:p>
          <a:p>
            <a:pPr lvl="1"/>
            <a:r>
              <a:rPr lang="es-ES"/>
              <a:t>No cocinar</a:t>
            </a:r>
          </a:p>
          <a:p>
            <a:pPr lvl="1"/>
            <a:r>
              <a:rPr lang="es-ES"/>
              <a:t>No senderismo de alta dificultad</a:t>
            </a:r>
          </a:p>
          <a:p>
            <a:pPr lvl="1"/>
            <a:r>
              <a:rPr lang="es-ES"/>
              <a:t>Precaución bajada de escaleras</a:t>
            </a:r>
          </a:p>
          <a:p>
            <a:pPr lvl="1"/>
            <a:endParaRPr lang="es-ES"/>
          </a:p>
          <a:p>
            <a:r>
              <a:rPr lang="es-ES"/>
              <a:t>5. Precaución actividades niños a la espalda </a:t>
            </a:r>
            <a:endParaRPr lang="es-ES" dirty="0"/>
          </a:p>
        </p:txBody>
      </p:sp>
    </p:spTree>
    <p:extLst>
      <p:ext uri="{BB962C8B-B14F-4D97-AF65-F5344CB8AC3E}">
        <p14:creationId xmlns:p14="http://schemas.microsoft.com/office/powerpoint/2010/main" val="159550026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332</Words>
  <Application>Microsoft Office PowerPoint</Application>
  <PresentationFormat>Presentación en pantalla (4:3)</PresentationFormat>
  <Paragraphs>55</Paragraphs>
  <Slides>7</Slides>
  <Notes>2</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7</vt:i4>
      </vt:variant>
    </vt:vector>
  </HeadingPairs>
  <TitlesOfParts>
    <vt:vector size="12" baseType="lpstr">
      <vt:lpstr>Arial</vt:lpstr>
      <vt:lpstr>Calibri</vt:lpstr>
      <vt:lpstr>Wingdings</vt:lpstr>
      <vt:lpstr>1_Tema de Office</vt:lpstr>
      <vt:lpstr>1_White with Blue Bar Segoe Template_TP10286789</vt:lpstr>
      <vt:lpstr>Presentación de PowerPoint</vt:lpstr>
      <vt:lpstr>Posición ergonómica del bebé</vt:lpstr>
      <vt:lpstr>Ergonomía del adulto</vt:lpstr>
      <vt:lpstr>2. seguridad</vt:lpstr>
      <vt:lpstr>ESPECIAL CUIDADO EN…</vt:lpstr>
      <vt:lpstr>¿QUÉ ES PORTEAR SEGURO?</vt:lpstr>
      <vt:lpstr>¿QUÉ ES PORTEAR SEGURO?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ergonomía</dc:title>
  <dc:creator>Maria Salmeron Ruiz</dc:creator>
  <cp:lastModifiedBy>Juan José Morell Bernabé</cp:lastModifiedBy>
  <cp:revision>4</cp:revision>
  <dcterms:created xsi:type="dcterms:W3CDTF">2018-06-01T11:59:18Z</dcterms:created>
  <dcterms:modified xsi:type="dcterms:W3CDTF">2018-07-05T17:49:59Z</dcterms:modified>
</cp:coreProperties>
</file>