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7" d="100"/>
          <a:sy n="87" d="100"/>
        </p:scale>
        <p:origin x="1358"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15/07/2018</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7/15/2018 5:46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857957" y="688622"/>
            <a:ext cx="5876951" cy="2985433"/>
          </a:xfrm>
          <a:prstGeom prst="rect">
            <a:avLst/>
          </a:prstGeom>
          <a:noFill/>
          <a:ln w="12700">
            <a:solidFill>
              <a:schemeClr val="tx1"/>
            </a:solidFill>
            <a:miter lim="800000"/>
            <a:headEnd/>
            <a:tailEnd/>
          </a:ln>
        </p:spPr>
        <p:txBody>
          <a:bodyPr wrap="square">
            <a:spAutoFit/>
          </a:bodyPr>
          <a:lstStyle/>
          <a:p>
            <a:pPr fontAlgn="base">
              <a:spcBef>
                <a:spcPct val="50000"/>
              </a:spcBef>
              <a:spcAft>
                <a:spcPct val="0"/>
              </a:spcAft>
            </a:pPr>
            <a:r>
              <a:rPr lang="es-ES" sz="4400" b="1" dirty="0">
                <a:solidFill>
                  <a:srgbClr val="000000"/>
                </a:solidFill>
                <a:latin typeface="Arial" charset="0"/>
              </a:rPr>
              <a:t>GRASAS: </a:t>
            </a:r>
          </a:p>
          <a:p>
            <a:pPr fontAlgn="base">
              <a:spcBef>
                <a:spcPct val="50000"/>
              </a:spcBef>
              <a:spcAft>
                <a:spcPct val="0"/>
              </a:spcAft>
            </a:pPr>
            <a:r>
              <a:rPr lang="es-ES" sz="3200" b="1" dirty="0">
                <a:solidFill>
                  <a:srgbClr val="000000"/>
                </a:solidFill>
                <a:latin typeface="Arial" charset="0"/>
              </a:rPr>
              <a:t>¿Qué son los omega 3? </a:t>
            </a:r>
          </a:p>
          <a:p>
            <a:pPr fontAlgn="base">
              <a:spcBef>
                <a:spcPct val="50000"/>
              </a:spcBef>
              <a:spcAft>
                <a:spcPct val="0"/>
              </a:spcAft>
            </a:pPr>
            <a:r>
              <a:rPr lang="es-ES" sz="3200" b="1" dirty="0">
                <a:solidFill>
                  <a:srgbClr val="000000"/>
                </a:solidFill>
                <a:latin typeface="Arial" charset="0"/>
              </a:rPr>
              <a:t>¿Qué significa DHA? </a:t>
            </a:r>
          </a:p>
          <a:p>
            <a:pPr fontAlgn="base">
              <a:spcBef>
                <a:spcPct val="50000"/>
              </a:spcBef>
              <a:spcAft>
                <a:spcPct val="0"/>
              </a:spcAft>
            </a:pPr>
            <a:r>
              <a:rPr lang="es-ES" sz="3200" b="1" dirty="0">
                <a:solidFill>
                  <a:srgbClr val="000000"/>
                </a:solidFill>
                <a:latin typeface="Arial" charset="0"/>
              </a:rPr>
              <a:t>¿Y las grasas trans?</a:t>
            </a:r>
            <a:endParaRPr lang="es-ES" sz="4400" dirty="0">
              <a:solidFill>
                <a:srgbClr val="000000"/>
              </a:solidFill>
              <a:latin typeface="Arial" charset="0"/>
            </a:endParaRPr>
          </a:p>
        </p:txBody>
      </p:sp>
      <p:sp>
        <p:nvSpPr>
          <p:cNvPr id="2" name="CuadroTexto 11"/>
          <p:cNvSpPr txBox="1"/>
          <p:nvPr/>
        </p:nvSpPr>
        <p:spPr>
          <a:xfrm>
            <a:off x="1828800" y="4273906"/>
            <a:ext cx="5738813" cy="769441"/>
          </a:xfrm>
          <a:prstGeom prst="rect">
            <a:avLst/>
          </a:prstGeom>
          <a:noFill/>
        </p:spPr>
        <p:txBody>
          <a:bodyPr wrap="square">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Esther Ruiz </a:t>
            </a:r>
            <a:r>
              <a:rPr lang="es-ES" sz="2400" dirty="0" err="1">
                <a:solidFill>
                  <a:srgbClr val="000000"/>
                </a:solidFill>
                <a:effectLst>
                  <a:outerShdw blurRad="38100" dist="38100" dir="2700000" algn="tl">
                    <a:srgbClr val="C0C0C0"/>
                  </a:outerShdw>
                </a:effectLst>
                <a:latin typeface="Arial" charset="0"/>
                <a:cs typeface="Arial" charset="0"/>
              </a:rPr>
              <a:t>Chércoles</a:t>
            </a:r>
            <a:r>
              <a:rPr lang="es-ES" sz="2000" dirty="0">
                <a:solidFill>
                  <a:srgbClr val="000000"/>
                </a:solidFill>
                <a:effectLst>
                  <a:outerShdw blurRad="38100" dist="38100" dir="2700000" algn="tl">
                    <a:srgbClr val="C0C0C0"/>
                  </a:outerShdw>
                </a:effectLst>
                <a:latin typeface="Arial" charset="0"/>
                <a:cs typeface="Arial" charset="0"/>
              </a:rPr>
              <a:t>. Pediatra</a:t>
            </a:r>
          </a:p>
          <a:p>
            <a:pPr fontAlgn="base">
              <a:spcBef>
                <a:spcPct val="0"/>
              </a:spcBef>
              <a:spcAft>
                <a:spcPct val="0"/>
              </a:spcAft>
              <a:defRPr/>
            </a:pPr>
            <a:r>
              <a:rPr lang="es-ES" sz="2000" dirty="0">
                <a:solidFill>
                  <a:srgbClr val="000000"/>
                </a:solidFill>
                <a:effectLst>
                  <a:outerShdw blurRad="38100" dist="38100" dir="2700000" algn="tl">
                    <a:srgbClr val="C0C0C0"/>
                  </a:outerShdw>
                </a:effectLst>
                <a:latin typeface="Arial" charset="0"/>
                <a:cs typeface="Arial" charset="0"/>
              </a:rPr>
              <a:t>Grupo de Gastroenterología y Nutrición. </a:t>
            </a:r>
            <a:r>
              <a:rPr lang="es-ES" sz="2000" dirty="0" err="1">
                <a:solidFill>
                  <a:srgbClr val="000000"/>
                </a:solidFill>
                <a:effectLst>
                  <a:outerShdw blurRad="38100" dist="38100" dir="2700000" algn="tl">
                    <a:srgbClr val="C0C0C0"/>
                  </a:outerShdw>
                </a:effectLst>
                <a:latin typeface="Arial" charset="0"/>
                <a:cs typeface="Arial" charset="0"/>
              </a:rPr>
              <a:t>AEPap</a:t>
            </a:r>
            <a:endParaRPr lang="es-ES" sz="2400" dirty="0">
              <a:solidFill>
                <a:srgbClr val="000000"/>
              </a:solidFill>
              <a:effectLst>
                <a:outerShdw blurRad="38100" dist="38100" dir="2700000" algn="tl">
                  <a:srgbClr val="C0C0C0"/>
                </a:outerShdw>
              </a:effectLst>
              <a:latin typeface="Arial" charset="0"/>
              <a:cs typeface="Arial" charset="0"/>
            </a:endParaRPr>
          </a:p>
        </p:txBody>
      </p:sp>
      <p:pic>
        <p:nvPicPr>
          <p:cNvPr id="7" name="Imagen 6">
            <a:extLst>
              <a:ext uri="{FF2B5EF4-FFF2-40B4-BE49-F238E27FC236}">
                <a16:creationId xmlns:a16="http://schemas.microsoft.com/office/drawing/2014/main" id="{6C11718B-9AA6-45C7-A0C6-94800854254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67360" y="4658626"/>
            <a:ext cx="1532178" cy="1260000"/>
          </a:xfrm>
          <a:prstGeom prst="rect">
            <a:avLst/>
          </a:prstGeom>
        </p:spPr>
      </p:pic>
    </p:spTree>
    <p:extLst>
      <p:ext uri="{BB962C8B-B14F-4D97-AF65-F5344CB8AC3E}">
        <p14:creationId xmlns:p14="http://schemas.microsoft.com/office/powerpoint/2010/main" val="8981867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a:extLst>
              <a:ext uri="{FF2B5EF4-FFF2-40B4-BE49-F238E27FC236}">
                <a16:creationId xmlns:a16="http://schemas.microsoft.com/office/drawing/2014/main" id="{C6E352D3-6664-4515-9495-E1B0E654C3D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7360" y="4658626"/>
            <a:ext cx="1532178" cy="1260000"/>
          </a:xfrm>
          <a:prstGeom prst="rect">
            <a:avLst/>
          </a:prstGeom>
        </p:spPr>
      </p:pic>
      <p:sp>
        <p:nvSpPr>
          <p:cNvPr id="21506" name="Rectangle 2"/>
          <p:cNvSpPr>
            <a:spLocks noGrp="1"/>
          </p:cNvSpPr>
          <p:nvPr>
            <p:ph type="title"/>
          </p:nvPr>
        </p:nvSpPr>
        <p:spPr bwMode="auto">
          <a:xfrm>
            <a:off x="665163" y="346869"/>
            <a:ext cx="6757384" cy="770732"/>
          </a:xfrm>
        </p:spPr>
        <p:txBody>
          <a:bodyPr numCol="1" anchorCtr="0" compatLnSpc="1">
            <a:prstTxWarp prst="textNoShape">
              <a:avLst/>
            </a:prstTxWarp>
          </a:bodyPr>
          <a:lstStyle/>
          <a:p>
            <a:pPr marL="396875" lvl="0" indent="-396875" eaLnBrk="1" hangingPunct="1">
              <a:spcBef>
                <a:spcPct val="20000"/>
              </a:spcBef>
            </a:pPr>
            <a:r>
              <a:rPr lang="es-ES" sz="4400" spc="0" dirty="0">
                <a:ln>
                  <a:noFill/>
                </a:ln>
                <a:solidFill>
                  <a:srgbClr val="000000"/>
                </a:solidFill>
                <a:effectLst>
                  <a:outerShdw blurRad="38100" dist="38100" dir="2700000" algn="tl">
                    <a:srgbClr val="000000">
                      <a:alpha val="43137"/>
                    </a:srgbClr>
                  </a:outerShdw>
                </a:effectLst>
                <a:cs typeface="+mn-cs"/>
              </a:rPr>
              <a:t>¿Son necesarias las grasas?</a:t>
            </a:r>
          </a:p>
        </p:txBody>
      </p:sp>
      <p:sp>
        <p:nvSpPr>
          <p:cNvPr id="19458" name="Rectangle 3"/>
          <p:cNvSpPr>
            <a:spLocks noGrp="1"/>
          </p:cNvSpPr>
          <p:nvPr>
            <p:ph type="body" idx="1"/>
          </p:nvPr>
        </p:nvSpPr>
        <p:spPr>
          <a:xfrm>
            <a:off x="665163" y="1325159"/>
            <a:ext cx="7813675" cy="4662815"/>
          </a:xfrm>
        </p:spPr>
        <p:txBody>
          <a:bodyPr/>
          <a:lstStyle/>
          <a:p>
            <a:pPr marL="0" indent="0" eaLnBrk="1" hangingPunct="1">
              <a:lnSpc>
                <a:spcPct val="100000"/>
              </a:lnSpc>
              <a:spcBef>
                <a:spcPts val="600"/>
              </a:spcBef>
              <a:buFontTx/>
              <a:buNone/>
            </a:pPr>
            <a:r>
              <a:rPr lang="es-ES" dirty="0"/>
              <a:t>Si, forman parte de nuestras células. </a:t>
            </a:r>
          </a:p>
          <a:p>
            <a:pPr marL="0" indent="0" eaLnBrk="1" hangingPunct="1">
              <a:lnSpc>
                <a:spcPct val="100000"/>
              </a:lnSpc>
              <a:spcBef>
                <a:spcPts val="600"/>
              </a:spcBef>
              <a:buFontTx/>
              <a:buNone/>
            </a:pPr>
            <a:r>
              <a:rPr lang="es-ES" dirty="0"/>
              <a:t>Son fuente de energía. </a:t>
            </a:r>
          </a:p>
          <a:p>
            <a:pPr marL="0" indent="0" eaLnBrk="1" hangingPunct="1">
              <a:lnSpc>
                <a:spcPct val="100000"/>
              </a:lnSpc>
              <a:spcBef>
                <a:spcPts val="600"/>
              </a:spcBef>
              <a:buFontTx/>
              <a:buNone/>
            </a:pPr>
            <a:r>
              <a:rPr lang="es-ES" dirty="0"/>
              <a:t>Nos dan vitaminas liposolubles (A, E, D, K) y ácidos grasos. </a:t>
            </a:r>
          </a:p>
          <a:p>
            <a:pPr marL="0" indent="0" eaLnBrk="1" hangingPunct="1">
              <a:lnSpc>
                <a:spcPct val="100000"/>
              </a:lnSpc>
              <a:spcBef>
                <a:spcPts val="600"/>
              </a:spcBef>
              <a:buFontTx/>
              <a:buNone/>
            </a:pPr>
            <a:endParaRPr lang="es-ES" sz="2000" dirty="0"/>
          </a:p>
          <a:p>
            <a:pPr marL="0" indent="0" eaLnBrk="1" hangingPunct="1">
              <a:lnSpc>
                <a:spcPct val="100000"/>
              </a:lnSpc>
              <a:spcBef>
                <a:spcPts val="600"/>
              </a:spcBef>
              <a:buFontTx/>
              <a:buNone/>
            </a:pPr>
            <a:r>
              <a:rPr lang="es-ES" sz="3600" dirty="0">
                <a:effectLst>
                  <a:outerShdw blurRad="38100" dist="38100" dir="2700000" algn="tl">
                    <a:srgbClr val="000000">
                      <a:alpha val="43137"/>
                    </a:srgbClr>
                  </a:outerShdw>
                </a:effectLst>
              </a:rPr>
              <a:t>¿Cuántos tipos de grasa hay?</a:t>
            </a:r>
          </a:p>
          <a:p>
            <a:pPr eaLnBrk="1" hangingPunct="1">
              <a:lnSpc>
                <a:spcPct val="100000"/>
              </a:lnSpc>
              <a:spcBef>
                <a:spcPts val="600"/>
              </a:spcBef>
              <a:buFont typeface="Arial" panose="020B0604020202020204" pitchFamily="34" charset="0"/>
              <a:buChar char="•"/>
            </a:pPr>
            <a:r>
              <a:rPr lang="es-ES" sz="2800" dirty="0"/>
              <a:t>Ácidos grasos poliinsaturados de cadena larga</a:t>
            </a:r>
          </a:p>
          <a:p>
            <a:pPr eaLnBrk="1" hangingPunct="1">
              <a:lnSpc>
                <a:spcPct val="100000"/>
              </a:lnSpc>
              <a:spcBef>
                <a:spcPts val="600"/>
              </a:spcBef>
              <a:buFont typeface="Arial" panose="020B0604020202020204" pitchFamily="34" charset="0"/>
              <a:buChar char="•"/>
            </a:pPr>
            <a:r>
              <a:rPr lang="es-ES" sz="2800" dirty="0"/>
              <a:t>Ácidos grasos monoinsaturados</a:t>
            </a:r>
          </a:p>
          <a:p>
            <a:pPr eaLnBrk="1" hangingPunct="1">
              <a:lnSpc>
                <a:spcPct val="100000"/>
              </a:lnSpc>
              <a:spcBef>
                <a:spcPts val="600"/>
              </a:spcBef>
              <a:buFont typeface="Arial" panose="020B0604020202020204" pitchFamily="34" charset="0"/>
              <a:buChar char="•"/>
            </a:pPr>
            <a:r>
              <a:rPr lang="es-ES" sz="2800" dirty="0"/>
              <a:t>Grasas saturadas </a:t>
            </a:r>
          </a:p>
        </p:txBody>
      </p:sp>
      <p:pic>
        <p:nvPicPr>
          <p:cNvPr id="19460"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Tree>
    <p:extLst>
      <p:ext uri="{BB962C8B-B14F-4D97-AF65-F5344CB8AC3E}">
        <p14:creationId xmlns:p14="http://schemas.microsoft.com/office/powerpoint/2010/main" val="132893982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6894512" cy="886397"/>
          </a:xfrm>
        </p:spPr>
        <p:txBody>
          <a:bodyPr numCol="1" anchorCtr="0" compatLnSpc="1">
            <a:prstTxWarp prst="textNoShape">
              <a:avLst/>
            </a:prstTxWarp>
          </a:bodyPr>
          <a:lstStyle/>
          <a:p>
            <a:pPr lvl="0" eaLnBrk="1" hangingPunct="1">
              <a:spcBef>
                <a:spcPct val="20000"/>
              </a:spcBef>
            </a:pPr>
            <a:r>
              <a:rPr lang="es-ES" sz="3200" spc="0" dirty="0">
                <a:ln>
                  <a:noFill/>
                </a:ln>
                <a:solidFill>
                  <a:srgbClr val="000000"/>
                </a:solidFill>
                <a:effectLst>
                  <a:outerShdw blurRad="38100" dist="38100" dir="2700000" algn="tl">
                    <a:srgbClr val="000000">
                      <a:alpha val="43137"/>
                    </a:srgbClr>
                  </a:outerShdw>
                </a:effectLst>
                <a:cs typeface="+mn-cs"/>
              </a:rPr>
              <a:t>Ácidos grasos poliinsaturados de cadena  larga (AGPI-CL o PUFA)</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a:extLst>
              <a:ext uri="{FF2B5EF4-FFF2-40B4-BE49-F238E27FC236}">
                <a16:creationId xmlns:a16="http://schemas.microsoft.com/office/drawing/2014/main" id="{32FEE628-30A2-43E0-BE68-C46C5D2E84E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67360" y="4658626"/>
            <a:ext cx="1532178" cy="1260000"/>
          </a:xfrm>
          <a:prstGeom prst="rect">
            <a:avLst/>
          </a:prstGeom>
        </p:spPr>
      </p:pic>
      <p:sp>
        <p:nvSpPr>
          <p:cNvPr id="3" name="Marcador de contenido 2">
            <a:extLst>
              <a:ext uri="{FF2B5EF4-FFF2-40B4-BE49-F238E27FC236}">
                <a16:creationId xmlns:a16="http://schemas.microsoft.com/office/drawing/2014/main" id="{316916C9-9301-45B0-91B7-26A5BEF20FD1}"/>
              </a:ext>
            </a:extLst>
          </p:cNvPr>
          <p:cNvSpPr>
            <a:spLocks noGrp="1"/>
          </p:cNvSpPr>
          <p:nvPr>
            <p:ph idx="1"/>
          </p:nvPr>
        </p:nvSpPr>
        <p:spPr>
          <a:xfrm>
            <a:off x="665163" y="1457749"/>
            <a:ext cx="8382000" cy="4585871"/>
          </a:xfrm>
        </p:spPr>
        <p:txBody>
          <a:bodyPr/>
          <a:lstStyle/>
          <a:p>
            <a:pPr marL="0" indent="0">
              <a:lnSpc>
                <a:spcPct val="100000"/>
              </a:lnSpc>
              <a:spcBef>
                <a:spcPts val="600"/>
              </a:spcBef>
              <a:buNone/>
            </a:pPr>
            <a:r>
              <a:rPr lang="es-ES" sz="2800" dirty="0"/>
              <a:t>Tienen varios dobles enlaces. </a:t>
            </a:r>
          </a:p>
          <a:p>
            <a:pPr>
              <a:lnSpc>
                <a:spcPct val="100000"/>
              </a:lnSpc>
              <a:spcBef>
                <a:spcPts val="600"/>
              </a:spcBef>
            </a:pPr>
            <a:endParaRPr lang="es-ES" sz="1000" dirty="0"/>
          </a:p>
          <a:p>
            <a:pPr>
              <a:lnSpc>
                <a:spcPct val="100000"/>
              </a:lnSpc>
              <a:spcBef>
                <a:spcPts val="600"/>
              </a:spcBef>
            </a:pPr>
            <a:r>
              <a:rPr lang="es-ES" sz="2800" b="1" i="1" dirty="0"/>
              <a:t>Omega 3 o ácido graso linolénico </a:t>
            </a:r>
          </a:p>
          <a:p>
            <a:pPr lvl="1">
              <a:lnSpc>
                <a:spcPct val="100000"/>
              </a:lnSpc>
              <a:spcBef>
                <a:spcPts val="600"/>
              </a:spcBef>
            </a:pPr>
            <a:r>
              <a:rPr lang="es-ES" sz="2400" dirty="0"/>
              <a:t>Ácido </a:t>
            </a:r>
            <a:r>
              <a:rPr lang="es-ES" sz="2400" dirty="0" err="1"/>
              <a:t>eicosapentanoico</a:t>
            </a:r>
            <a:r>
              <a:rPr lang="es-ES" sz="2400" dirty="0"/>
              <a:t> (EPA)</a:t>
            </a:r>
          </a:p>
          <a:p>
            <a:pPr lvl="1">
              <a:lnSpc>
                <a:spcPct val="100000"/>
              </a:lnSpc>
              <a:spcBef>
                <a:spcPts val="600"/>
              </a:spcBef>
            </a:pPr>
            <a:r>
              <a:rPr lang="es-ES" sz="2400" dirty="0"/>
              <a:t>Ácido docosahexaenoico (DHA)</a:t>
            </a:r>
          </a:p>
          <a:p>
            <a:pPr marL="0" indent="0">
              <a:lnSpc>
                <a:spcPct val="100000"/>
              </a:lnSpc>
              <a:spcBef>
                <a:spcPts val="600"/>
              </a:spcBef>
              <a:buNone/>
            </a:pPr>
            <a:r>
              <a:rPr lang="es-ES" sz="2400" dirty="0"/>
              <a:t>Desarrollo visual y del cerebro. </a:t>
            </a:r>
          </a:p>
          <a:p>
            <a:pPr marL="0" indent="0">
              <a:lnSpc>
                <a:spcPct val="100000"/>
              </a:lnSpc>
              <a:spcBef>
                <a:spcPts val="600"/>
              </a:spcBef>
              <a:buNone/>
            </a:pPr>
            <a:r>
              <a:rPr lang="es-ES" sz="2400" dirty="0"/>
              <a:t>Pescados azules, nueces y soja. </a:t>
            </a:r>
          </a:p>
          <a:p>
            <a:pPr>
              <a:lnSpc>
                <a:spcPct val="100000"/>
              </a:lnSpc>
              <a:spcBef>
                <a:spcPts val="600"/>
              </a:spcBef>
            </a:pPr>
            <a:endParaRPr lang="es-ES" sz="1000" dirty="0"/>
          </a:p>
          <a:p>
            <a:pPr>
              <a:lnSpc>
                <a:spcPct val="100000"/>
              </a:lnSpc>
              <a:spcBef>
                <a:spcPts val="600"/>
              </a:spcBef>
            </a:pPr>
            <a:r>
              <a:rPr lang="es-ES" sz="2800" b="1" i="1" dirty="0"/>
              <a:t>Omega 6 o ácido linoleico</a:t>
            </a:r>
          </a:p>
          <a:p>
            <a:pPr lvl="1">
              <a:lnSpc>
                <a:spcPct val="100000"/>
              </a:lnSpc>
              <a:spcBef>
                <a:spcPts val="600"/>
              </a:spcBef>
            </a:pPr>
            <a:r>
              <a:rPr lang="es-ES" sz="2400" dirty="0"/>
              <a:t>Ácido araquidónico (AA) </a:t>
            </a:r>
          </a:p>
          <a:p>
            <a:pPr marL="0" indent="0">
              <a:lnSpc>
                <a:spcPct val="100000"/>
              </a:lnSpc>
              <a:spcBef>
                <a:spcPts val="600"/>
              </a:spcBef>
              <a:buNone/>
            </a:pPr>
            <a:r>
              <a:rPr lang="es-ES" sz="2400" dirty="0"/>
              <a:t>Aceite de girasol y maíz,  frutos secos. </a:t>
            </a:r>
            <a:endParaRPr lang="es-ES" sz="2800" dirty="0"/>
          </a:p>
        </p:txBody>
      </p:sp>
    </p:spTree>
    <p:extLst>
      <p:ext uri="{BB962C8B-B14F-4D97-AF65-F5344CB8AC3E}">
        <p14:creationId xmlns:p14="http://schemas.microsoft.com/office/powerpoint/2010/main" val="383490360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6894512" cy="553998"/>
          </a:xfrm>
        </p:spPr>
        <p:txBody>
          <a:bodyPr numCol="1" anchorCtr="0" compatLnSpc="1">
            <a:prstTxWarp prst="textNoShape">
              <a:avLst/>
            </a:prstTxWarp>
          </a:bodyPr>
          <a:lstStyle/>
          <a:p>
            <a:pPr marL="396875" lvl="0" indent="-396875" eaLnBrk="1" hangingPunct="1">
              <a:spcBef>
                <a:spcPct val="20000"/>
              </a:spcBef>
            </a:pPr>
            <a:r>
              <a:rPr lang="es-ES" sz="4000" spc="0" dirty="0">
                <a:ln>
                  <a:noFill/>
                </a:ln>
                <a:solidFill>
                  <a:srgbClr val="000000"/>
                </a:solidFill>
                <a:effectLst>
                  <a:outerShdw blurRad="38100" dist="38100" dir="2700000" algn="tl">
                    <a:srgbClr val="000000">
                      <a:alpha val="43137"/>
                    </a:srgbClr>
                  </a:outerShdw>
                </a:effectLst>
                <a:cs typeface="+mn-cs"/>
              </a:rPr>
              <a:t>Ácidos grasos monoinsaturados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a:extLst>
              <a:ext uri="{FF2B5EF4-FFF2-40B4-BE49-F238E27FC236}">
                <a16:creationId xmlns:a16="http://schemas.microsoft.com/office/drawing/2014/main" id="{7E6AA02C-90A7-443B-B435-5110089B0BB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67360" y="4658626"/>
            <a:ext cx="1532178" cy="1260000"/>
          </a:xfrm>
          <a:prstGeom prst="rect">
            <a:avLst/>
          </a:prstGeom>
        </p:spPr>
      </p:pic>
      <p:sp>
        <p:nvSpPr>
          <p:cNvPr id="3" name="Marcador de contenido 2">
            <a:extLst>
              <a:ext uri="{FF2B5EF4-FFF2-40B4-BE49-F238E27FC236}">
                <a16:creationId xmlns:a16="http://schemas.microsoft.com/office/drawing/2014/main" id="{BBAF8AE1-23F8-4893-B87D-C0B6E22EFAA4}"/>
              </a:ext>
            </a:extLst>
          </p:cNvPr>
          <p:cNvSpPr>
            <a:spLocks noGrp="1"/>
          </p:cNvSpPr>
          <p:nvPr>
            <p:ph idx="1"/>
          </p:nvPr>
        </p:nvSpPr>
        <p:spPr>
          <a:xfrm>
            <a:off x="665163" y="1358706"/>
            <a:ext cx="8012845" cy="4585871"/>
          </a:xfrm>
        </p:spPr>
        <p:txBody>
          <a:bodyPr/>
          <a:lstStyle/>
          <a:p>
            <a:pPr marL="0" indent="0">
              <a:lnSpc>
                <a:spcPct val="100000"/>
              </a:lnSpc>
              <a:spcBef>
                <a:spcPts val="600"/>
              </a:spcBef>
              <a:buNone/>
            </a:pPr>
            <a:r>
              <a:rPr lang="es-ES" dirty="0"/>
              <a:t>Un solo doble enlace. </a:t>
            </a:r>
          </a:p>
          <a:p>
            <a:pPr>
              <a:lnSpc>
                <a:spcPct val="100000"/>
              </a:lnSpc>
              <a:spcBef>
                <a:spcPts val="600"/>
              </a:spcBef>
            </a:pPr>
            <a:r>
              <a:rPr lang="es-ES" b="1" i="1" dirty="0"/>
              <a:t>Ácido oleico</a:t>
            </a:r>
          </a:p>
          <a:p>
            <a:pPr marL="0" indent="0">
              <a:lnSpc>
                <a:spcPct val="100000"/>
              </a:lnSpc>
              <a:spcBef>
                <a:spcPts val="600"/>
              </a:spcBef>
              <a:buNone/>
            </a:pPr>
            <a:r>
              <a:rPr lang="es-ES" dirty="0"/>
              <a:t>Aceite de oliva, aceitunas y aguacate.</a:t>
            </a:r>
            <a:endParaRPr lang="es-ES" sz="1000" dirty="0"/>
          </a:p>
          <a:p>
            <a:pPr>
              <a:lnSpc>
                <a:spcPct val="100000"/>
              </a:lnSpc>
              <a:spcBef>
                <a:spcPts val="600"/>
              </a:spcBef>
            </a:pPr>
            <a:r>
              <a:rPr lang="es-ES" dirty="0"/>
              <a:t>La mejor grasa es el </a:t>
            </a:r>
            <a:r>
              <a:rPr lang="es-ES" u="sng" dirty="0"/>
              <a:t>aceite de oliva virgen</a:t>
            </a:r>
            <a:r>
              <a:rPr lang="es-ES" dirty="0"/>
              <a:t>. </a:t>
            </a:r>
          </a:p>
          <a:p>
            <a:pPr lvl="1">
              <a:lnSpc>
                <a:spcPct val="100000"/>
              </a:lnSpc>
              <a:spcBef>
                <a:spcPts val="600"/>
              </a:spcBef>
            </a:pPr>
            <a:r>
              <a:rPr lang="es-ES" dirty="0"/>
              <a:t>Protege frente a enfermedades cardiovasculares.</a:t>
            </a:r>
          </a:p>
          <a:p>
            <a:pPr lvl="1">
              <a:lnSpc>
                <a:spcPct val="100000"/>
              </a:lnSpc>
              <a:spcBef>
                <a:spcPts val="600"/>
              </a:spcBef>
            </a:pPr>
            <a:r>
              <a:rPr lang="es-ES" dirty="0"/>
              <a:t>Aliñar las ensaladas con aceite crudo de oliva es muy saludable.</a:t>
            </a:r>
          </a:p>
          <a:p>
            <a:pPr lvl="1">
              <a:lnSpc>
                <a:spcPct val="100000"/>
              </a:lnSpc>
              <a:spcBef>
                <a:spcPts val="600"/>
              </a:spcBef>
            </a:pPr>
            <a:r>
              <a:rPr lang="es-ES" dirty="0"/>
              <a:t>Crudo es más saludable que el aceite           cocido o frito.</a:t>
            </a:r>
          </a:p>
        </p:txBody>
      </p:sp>
    </p:spTree>
    <p:extLst>
      <p:ext uri="{BB962C8B-B14F-4D97-AF65-F5344CB8AC3E}">
        <p14:creationId xmlns:p14="http://schemas.microsoft.com/office/powerpoint/2010/main" val="2331970375"/>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6894512" cy="609398"/>
          </a:xfrm>
        </p:spPr>
        <p:txBody>
          <a:bodyPr numCol="1" anchorCtr="0" compatLnSpc="1">
            <a:prstTxWarp prst="textNoShape">
              <a:avLst/>
            </a:prstTxWarp>
          </a:bodyPr>
          <a:lstStyle/>
          <a:p>
            <a:pPr marL="396875" lvl="0" indent="-396875" eaLnBrk="1" hangingPunct="1">
              <a:spcBef>
                <a:spcPct val="20000"/>
              </a:spcBef>
            </a:pPr>
            <a:r>
              <a:rPr lang="es-ES" sz="4400" spc="0" dirty="0">
                <a:ln>
                  <a:noFill/>
                </a:ln>
                <a:solidFill>
                  <a:srgbClr val="000000"/>
                </a:solidFill>
                <a:effectLst>
                  <a:outerShdw blurRad="38100" dist="38100" dir="2700000" algn="tl">
                    <a:srgbClr val="000000">
                      <a:alpha val="43137"/>
                    </a:srgbClr>
                  </a:outerShdw>
                </a:effectLst>
                <a:cs typeface="+mn-cs"/>
              </a:rPr>
              <a:t>Grasas saturadas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a:extLst>
              <a:ext uri="{FF2B5EF4-FFF2-40B4-BE49-F238E27FC236}">
                <a16:creationId xmlns:a16="http://schemas.microsoft.com/office/drawing/2014/main" id="{B6A2BE3F-E220-48F0-AA05-69F787EA172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67360" y="4658626"/>
            <a:ext cx="1532178" cy="1260000"/>
          </a:xfrm>
          <a:prstGeom prst="rect">
            <a:avLst/>
          </a:prstGeom>
        </p:spPr>
      </p:pic>
      <p:sp>
        <p:nvSpPr>
          <p:cNvPr id="3" name="Marcador de contenido 2">
            <a:extLst>
              <a:ext uri="{FF2B5EF4-FFF2-40B4-BE49-F238E27FC236}">
                <a16:creationId xmlns:a16="http://schemas.microsoft.com/office/drawing/2014/main" id="{4ABCA4C1-81BA-4EAF-986D-ACEA1EFEDC4E}"/>
              </a:ext>
            </a:extLst>
          </p:cNvPr>
          <p:cNvSpPr>
            <a:spLocks noGrp="1"/>
          </p:cNvSpPr>
          <p:nvPr>
            <p:ph idx="1"/>
          </p:nvPr>
        </p:nvSpPr>
        <p:spPr>
          <a:xfrm>
            <a:off x="665163" y="1312513"/>
            <a:ext cx="7318252" cy="2616101"/>
          </a:xfrm>
        </p:spPr>
        <p:txBody>
          <a:bodyPr/>
          <a:lstStyle/>
          <a:p>
            <a:pPr marL="0" indent="0">
              <a:lnSpc>
                <a:spcPct val="100000"/>
              </a:lnSpc>
              <a:spcBef>
                <a:spcPts val="600"/>
              </a:spcBef>
              <a:buNone/>
            </a:pPr>
            <a:r>
              <a:rPr lang="es-ES" dirty="0"/>
              <a:t>No tienen ningún doble enlace. </a:t>
            </a:r>
          </a:p>
          <a:p>
            <a:pPr>
              <a:lnSpc>
                <a:spcPct val="100000"/>
              </a:lnSpc>
              <a:spcBef>
                <a:spcPts val="600"/>
              </a:spcBef>
            </a:pPr>
            <a:r>
              <a:rPr lang="es-ES" dirty="0"/>
              <a:t>Aumentan el colesterol y el riesgo de cardiopatías. </a:t>
            </a:r>
          </a:p>
          <a:p>
            <a:pPr marL="0" indent="0">
              <a:lnSpc>
                <a:spcPct val="100000"/>
              </a:lnSpc>
              <a:spcBef>
                <a:spcPts val="600"/>
              </a:spcBef>
              <a:buNone/>
            </a:pPr>
            <a:r>
              <a:rPr lang="es-ES" dirty="0"/>
              <a:t>Carne, leche, queso, mantequilla. Grasas vegetales como el aceite de coco o palma.</a:t>
            </a:r>
          </a:p>
        </p:txBody>
      </p:sp>
    </p:spTree>
    <p:extLst>
      <p:ext uri="{BB962C8B-B14F-4D97-AF65-F5344CB8AC3E}">
        <p14:creationId xmlns:p14="http://schemas.microsoft.com/office/powerpoint/2010/main" val="2849565960"/>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28454" y="292616"/>
            <a:ext cx="7256536" cy="609398"/>
          </a:xfrm>
        </p:spPr>
        <p:txBody>
          <a:bodyPr numCol="1" anchorCtr="0" compatLnSpc="1">
            <a:prstTxWarp prst="textNoShape">
              <a:avLst/>
            </a:prstTxWarp>
          </a:bodyPr>
          <a:lstStyle/>
          <a:p>
            <a:pPr marL="396875" lvl="0" indent="-396875" eaLnBrk="1" hangingPunct="1">
              <a:spcBef>
                <a:spcPct val="20000"/>
              </a:spcBef>
            </a:pPr>
            <a:r>
              <a:rPr lang="es-ES" sz="4400" spc="0" dirty="0">
                <a:ln>
                  <a:noFill/>
                </a:ln>
                <a:solidFill>
                  <a:srgbClr val="000000"/>
                </a:solidFill>
                <a:effectLst>
                  <a:outerShdw blurRad="38100" dist="38100" dir="2700000" algn="tl">
                    <a:srgbClr val="000000">
                      <a:alpha val="43137"/>
                    </a:srgbClr>
                  </a:outerShdw>
                </a:effectLst>
                <a:cs typeface="+mn-cs"/>
              </a:rPr>
              <a:t>¿Qué son las grasas trans?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7" name="Imagen 6">
            <a:extLst>
              <a:ext uri="{FF2B5EF4-FFF2-40B4-BE49-F238E27FC236}">
                <a16:creationId xmlns:a16="http://schemas.microsoft.com/office/drawing/2014/main" id="{1EA20624-070B-42DD-9D39-FC1B831378F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67360" y="4658626"/>
            <a:ext cx="1532178" cy="1260000"/>
          </a:xfrm>
          <a:prstGeom prst="rect">
            <a:avLst/>
          </a:prstGeom>
        </p:spPr>
      </p:pic>
      <p:sp>
        <p:nvSpPr>
          <p:cNvPr id="3" name="Marcador de contenido 2">
            <a:extLst>
              <a:ext uri="{FF2B5EF4-FFF2-40B4-BE49-F238E27FC236}">
                <a16:creationId xmlns:a16="http://schemas.microsoft.com/office/drawing/2014/main" id="{DD4FE06C-6E88-4DC2-9B91-BFFB2D74DD24}"/>
              </a:ext>
            </a:extLst>
          </p:cNvPr>
          <p:cNvSpPr>
            <a:spLocks noGrp="1"/>
          </p:cNvSpPr>
          <p:nvPr>
            <p:ph idx="1"/>
          </p:nvPr>
        </p:nvSpPr>
        <p:spPr>
          <a:xfrm>
            <a:off x="628454" y="1349086"/>
            <a:ext cx="8146269" cy="4493538"/>
          </a:xfrm>
        </p:spPr>
        <p:txBody>
          <a:bodyPr/>
          <a:lstStyle/>
          <a:p>
            <a:pPr marL="0" indent="0">
              <a:buNone/>
            </a:pPr>
            <a:r>
              <a:rPr lang="es-ES" sz="3000" dirty="0"/>
              <a:t>Las grasas monoinsaturadas suelen ser líquidas (</a:t>
            </a:r>
            <a:r>
              <a:rPr lang="es-ES" sz="3000" dirty="0" err="1"/>
              <a:t>cis</a:t>
            </a:r>
            <a:r>
              <a:rPr lang="es-ES" sz="3000" dirty="0"/>
              <a:t>).</a:t>
            </a:r>
          </a:p>
          <a:p>
            <a:r>
              <a:rPr lang="es-ES" sz="2800" dirty="0"/>
              <a:t>La industria alimentaria prefiere grasas semisólidas e hidrogenan las grasas (trans).</a:t>
            </a:r>
          </a:p>
          <a:p>
            <a:r>
              <a:rPr lang="es-ES" sz="2800" dirty="0"/>
              <a:t>Más perjudiciales que las saturadas. </a:t>
            </a:r>
          </a:p>
          <a:p>
            <a:r>
              <a:rPr lang="es-ES" sz="2800" dirty="0"/>
              <a:t>Bajo coste.</a:t>
            </a:r>
          </a:p>
          <a:p>
            <a:r>
              <a:rPr lang="es-ES" sz="2800" dirty="0"/>
              <a:t>Los productos aguantan más tiempo pues estas grasas tardan más en enranciarse.</a:t>
            </a:r>
          </a:p>
          <a:p>
            <a:endParaRPr lang="es-ES" sz="1000" dirty="0"/>
          </a:p>
          <a:p>
            <a:pPr marL="0" indent="0">
              <a:buNone/>
            </a:pPr>
            <a:r>
              <a:rPr lang="es-ES" sz="2400" b="1" dirty="0"/>
              <a:t>Alimentos precocinados, procesados y elaborados</a:t>
            </a:r>
            <a:r>
              <a:rPr lang="es-ES" sz="2400" dirty="0"/>
              <a:t>:           </a:t>
            </a:r>
            <a:r>
              <a:rPr lang="es-ES" sz="2000" dirty="0"/>
              <a:t>aperitivos que van en “bolsa o paquete”, patatas preparadas para                 freír,  bollería industrial, galletas dulces y saladas, pasteles, pan de           molde, biscotes, repostería, chucherías... </a:t>
            </a:r>
            <a:endParaRPr lang="es-ES" dirty="0"/>
          </a:p>
        </p:txBody>
      </p:sp>
    </p:spTree>
    <p:extLst>
      <p:ext uri="{BB962C8B-B14F-4D97-AF65-F5344CB8AC3E}">
        <p14:creationId xmlns:p14="http://schemas.microsoft.com/office/powerpoint/2010/main" val="208899198"/>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575701" y="234950"/>
            <a:ext cx="5244807" cy="664797"/>
          </a:xfrm>
        </p:spPr>
        <p:txBody>
          <a:bodyPr numCol="1" anchorCtr="0" compatLnSpc="1">
            <a:prstTxWarp prst="textNoShape">
              <a:avLst/>
            </a:prstTxWarp>
          </a:bodyPr>
          <a:lstStyle/>
          <a:p>
            <a:pPr marL="396875" lvl="0" indent="-396875" eaLnBrk="1" hangingPunct="1">
              <a:spcBef>
                <a:spcPct val="20000"/>
              </a:spcBef>
            </a:pPr>
            <a:r>
              <a:rPr lang="es-ES" spc="0" dirty="0">
                <a:ln>
                  <a:noFill/>
                </a:ln>
                <a:solidFill>
                  <a:srgbClr val="000000"/>
                </a:solidFill>
                <a:effectLst>
                  <a:outerShdw blurRad="38100" dist="38100" dir="2700000" algn="tl">
                    <a:srgbClr val="000000">
                      <a:alpha val="43137"/>
                    </a:srgbClr>
                  </a:outerShdw>
                </a:effectLst>
                <a:cs typeface="+mn-cs"/>
              </a:rPr>
              <a:t>¿Qué comemos?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7" name="Imagen 6">
            <a:extLst>
              <a:ext uri="{FF2B5EF4-FFF2-40B4-BE49-F238E27FC236}">
                <a16:creationId xmlns:a16="http://schemas.microsoft.com/office/drawing/2014/main" id="{D8BDEB47-AAFA-43D8-9248-9659A3A1732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67360" y="4658626"/>
            <a:ext cx="1532178" cy="1260000"/>
          </a:xfrm>
          <a:prstGeom prst="rect">
            <a:avLst/>
          </a:prstGeom>
        </p:spPr>
      </p:pic>
      <p:sp>
        <p:nvSpPr>
          <p:cNvPr id="3" name="Marcador de contenido 2">
            <a:extLst>
              <a:ext uri="{FF2B5EF4-FFF2-40B4-BE49-F238E27FC236}">
                <a16:creationId xmlns:a16="http://schemas.microsoft.com/office/drawing/2014/main" id="{33B2B8B5-85D2-46D7-BFF8-5CB5DB095355}"/>
              </a:ext>
            </a:extLst>
          </p:cNvPr>
          <p:cNvSpPr>
            <a:spLocks noGrp="1"/>
          </p:cNvSpPr>
          <p:nvPr>
            <p:ph idx="1"/>
          </p:nvPr>
        </p:nvSpPr>
        <p:spPr>
          <a:xfrm>
            <a:off x="575701" y="1421668"/>
            <a:ext cx="8382000" cy="4093428"/>
          </a:xfrm>
        </p:spPr>
        <p:txBody>
          <a:bodyPr/>
          <a:lstStyle/>
          <a:p>
            <a:r>
              <a:rPr lang="es-ES" sz="2800" dirty="0"/>
              <a:t>La leche materna es el alimento ideal. </a:t>
            </a:r>
          </a:p>
          <a:p>
            <a:r>
              <a:rPr lang="es-ES" sz="2800" dirty="0"/>
              <a:t>No se recomienda consumir bollería industrial. </a:t>
            </a:r>
          </a:p>
          <a:p>
            <a:r>
              <a:rPr lang="es-ES" sz="2800" dirty="0"/>
              <a:t>Si en el envase pone “aceite vegetal”, no es aceite de oliva. </a:t>
            </a:r>
          </a:p>
          <a:p>
            <a:r>
              <a:rPr lang="es-ES" sz="2800" dirty="0"/>
              <a:t>¿Pan de molde o pan de barra? </a:t>
            </a:r>
          </a:p>
          <a:p>
            <a:r>
              <a:rPr lang="es-ES" sz="2800" dirty="0"/>
              <a:t>¿Mantequilla o aceite de oliva? ¡Tú eliges!</a:t>
            </a:r>
          </a:p>
          <a:p>
            <a:r>
              <a:rPr lang="es-ES" sz="2800" dirty="0"/>
              <a:t>¿Le quitas la piel al pollo? Hazlo.</a:t>
            </a:r>
          </a:p>
          <a:p>
            <a:r>
              <a:rPr lang="es-ES" sz="2800" dirty="0"/>
              <a:t>Cuidado con los cereales del desayuno. </a:t>
            </a:r>
          </a:p>
          <a:p>
            <a:r>
              <a:rPr lang="es-ES" sz="2800" dirty="0"/>
              <a:t>Mejor pan integral. </a:t>
            </a:r>
          </a:p>
        </p:txBody>
      </p:sp>
    </p:spTree>
    <p:extLst>
      <p:ext uri="{BB962C8B-B14F-4D97-AF65-F5344CB8AC3E}">
        <p14:creationId xmlns:p14="http://schemas.microsoft.com/office/powerpoint/2010/main" val="345909745"/>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7" name="Imagen 6">
            <a:extLst>
              <a:ext uri="{FF2B5EF4-FFF2-40B4-BE49-F238E27FC236}">
                <a16:creationId xmlns:a16="http://schemas.microsoft.com/office/drawing/2014/main" id="{B57FFE1D-D144-4762-A291-2F06D1D44FA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67360" y="4658626"/>
            <a:ext cx="1532178" cy="1260000"/>
          </a:xfrm>
          <a:prstGeom prst="rect">
            <a:avLst/>
          </a:prstGeom>
        </p:spPr>
      </p:pic>
      <p:sp>
        <p:nvSpPr>
          <p:cNvPr id="11" name="Rectangle 2">
            <a:extLst>
              <a:ext uri="{FF2B5EF4-FFF2-40B4-BE49-F238E27FC236}">
                <a16:creationId xmlns:a16="http://schemas.microsoft.com/office/drawing/2014/main" id="{12690272-6D5A-46D5-8639-2A3B202FAD36}"/>
              </a:ext>
            </a:extLst>
          </p:cNvPr>
          <p:cNvSpPr>
            <a:spLocks noGrp="1"/>
          </p:cNvSpPr>
          <p:nvPr>
            <p:ph type="title"/>
          </p:nvPr>
        </p:nvSpPr>
        <p:spPr bwMode="auto">
          <a:xfrm>
            <a:off x="575701" y="234950"/>
            <a:ext cx="5244807" cy="664797"/>
          </a:xfrm>
        </p:spPr>
        <p:txBody>
          <a:bodyPr numCol="1" anchorCtr="0" compatLnSpc="1">
            <a:prstTxWarp prst="textNoShape">
              <a:avLst/>
            </a:prstTxWarp>
          </a:bodyPr>
          <a:lstStyle/>
          <a:p>
            <a:pPr marL="396875" lvl="0" indent="-396875" eaLnBrk="1" hangingPunct="1">
              <a:spcBef>
                <a:spcPct val="20000"/>
              </a:spcBef>
            </a:pPr>
            <a:r>
              <a:rPr lang="es-ES" spc="0" dirty="0">
                <a:ln>
                  <a:noFill/>
                </a:ln>
                <a:solidFill>
                  <a:srgbClr val="000000"/>
                </a:solidFill>
                <a:effectLst>
                  <a:outerShdw blurRad="38100" dist="38100" dir="2700000" algn="tl">
                    <a:srgbClr val="000000">
                      <a:alpha val="43137"/>
                    </a:srgbClr>
                  </a:outerShdw>
                </a:effectLst>
                <a:cs typeface="+mn-cs"/>
              </a:rPr>
              <a:t>¿Qué comemos?</a:t>
            </a:r>
          </a:p>
        </p:txBody>
      </p:sp>
      <p:sp>
        <p:nvSpPr>
          <p:cNvPr id="9" name="Marcador de contenido 8">
            <a:extLst>
              <a:ext uri="{FF2B5EF4-FFF2-40B4-BE49-F238E27FC236}">
                <a16:creationId xmlns:a16="http://schemas.microsoft.com/office/drawing/2014/main" id="{E7B37896-318B-4ED6-8B98-C8E7744BACFF}"/>
              </a:ext>
            </a:extLst>
          </p:cNvPr>
          <p:cNvSpPr>
            <a:spLocks noGrp="1"/>
          </p:cNvSpPr>
          <p:nvPr>
            <p:ph idx="1"/>
          </p:nvPr>
        </p:nvSpPr>
        <p:spPr>
          <a:xfrm>
            <a:off x="575701" y="1194875"/>
            <a:ext cx="8382000" cy="4862870"/>
          </a:xfrm>
        </p:spPr>
        <p:txBody>
          <a:bodyPr/>
          <a:lstStyle/>
          <a:p>
            <a:pPr>
              <a:lnSpc>
                <a:spcPct val="100000"/>
              </a:lnSpc>
              <a:spcBef>
                <a:spcPts val="600"/>
              </a:spcBef>
            </a:pPr>
            <a:r>
              <a:rPr lang="es-ES" sz="2600" dirty="0"/>
              <a:t>Come más pescado, interésate por el azul (sardina, boquerón, anchoa, arenque, atún, caballa, salmón, trucha).</a:t>
            </a:r>
          </a:p>
          <a:p>
            <a:pPr>
              <a:lnSpc>
                <a:spcPct val="100000"/>
              </a:lnSpc>
              <a:spcBef>
                <a:spcPts val="600"/>
              </a:spcBef>
            </a:pPr>
            <a:r>
              <a:rPr lang="es-ES" sz="2600" dirty="0"/>
              <a:t>Mejor pescados que carnes. Y mejor carne magra como el pollo que chuletas, salchichas, hamburguesas, embutidos...</a:t>
            </a:r>
          </a:p>
          <a:p>
            <a:pPr>
              <a:lnSpc>
                <a:spcPct val="100000"/>
              </a:lnSpc>
              <a:spcBef>
                <a:spcPts val="600"/>
              </a:spcBef>
            </a:pPr>
            <a:r>
              <a:rPr lang="es-ES" sz="2600" dirty="0"/>
              <a:t>¿Te atreves a sustituir las patatas fritas por una buena ensalada?</a:t>
            </a:r>
          </a:p>
          <a:p>
            <a:pPr>
              <a:lnSpc>
                <a:spcPct val="100000"/>
              </a:lnSpc>
              <a:spcBef>
                <a:spcPts val="600"/>
              </a:spcBef>
            </a:pPr>
            <a:r>
              <a:rPr lang="es-ES" sz="2600" dirty="0"/>
              <a:t>Mejor aceite de oliva que salsas. </a:t>
            </a:r>
          </a:p>
          <a:p>
            <a:pPr>
              <a:lnSpc>
                <a:spcPct val="100000"/>
              </a:lnSpc>
              <a:spcBef>
                <a:spcPts val="600"/>
              </a:spcBef>
            </a:pPr>
            <a:r>
              <a:rPr lang="es-ES" sz="2600" dirty="0"/>
              <a:t>Las palomitas son cereales (maíz) con mantequilla y aceites vegetales. </a:t>
            </a:r>
          </a:p>
          <a:p>
            <a:pPr>
              <a:lnSpc>
                <a:spcPct val="100000"/>
              </a:lnSpc>
              <a:spcBef>
                <a:spcPts val="600"/>
              </a:spcBef>
            </a:pPr>
            <a:r>
              <a:rPr lang="es-ES" sz="2600" dirty="0"/>
              <a:t>Hay que hacer una lista antes de ir a comprar.</a:t>
            </a:r>
          </a:p>
          <a:p>
            <a:pPr>
              <a:lnSpc>
                <a:spcPct val="100000"/>
              </a:lnSpc>
              <a:spcBef>
                <a:spcPts val="600"/>
              </a:spcBef>
            </a:pPr>
            <a:r>
              <a:rPr lang="es-ES" sz="2600" dirty="0"/>
              <a:t>Aprende y enseña a leer las etiquetas. </a:t>
            </a:r>
          </a:p>
        </p:txBody>
      </p:sp>
    </p:spTree>
    <p:extLst>
      <p:ext uri="{BB962C8B-B14F-4D97-AF65-F5344CB8AC3E}">
        <p14:creationId xmlns:p14="http://schemas.microsoft.com/office/powerpoint/2010/main" val="2738486469"/>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7623</TotalTime>
  <Words>650</Words>
  <Application>Microsoft Office PowerPoint</Application>
  <PresentationFormat>Presentación en pantalla (4:3)</PresentationFormat>
  <Paragraphs>76</Paragraphs>
  <Slides>8</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Arial</vt:lpstr>
      <vt:lpstr>Calibri</vt:lpstr>
      <vt:lpstr>Wingdings</vt:lpstr>
      <vt:lpstr>1_White with Blue Bar Segoe Template_TP10286789</vt:lpstr>
      <vt:lpstr>Presentación de PowerPoint</vt:lpstr>
      <vt:lpstr>¿Son necesarias las grasas?</vt:lpstr>
      <vt:lpstr>Ácidos grasos poliinsaturados de cadena  larga (AGPI-CL o PUFA)</vt:lpstr>
      <vt:lpstr>Ácidos grasos monoinsaturados</vt:lpstr>
      <vt:lpstr>Grasas saturadas</vt:lpstr>
      <vt:lpstr>¿Qué son las grasas trans?</vt:lpstr>
      <vt:lpstr>¿Qué comemos?</vt:lpstr>
      <vt:lpstr>¿Qué comemos?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Juan José Morell Bernabé</cp:lastModifiedBy>
  <cp:revision>19</cp:revision>
  <dcterms:created xsi:type="dcterms:W3CDTF">2016-05-03T15:33:32Z</dcterms:created>
  <dcterms:modified xsi:type="dcterms:W3CDTF">2018-07-15T16:38:49Z</dcterms:modified>
</cp:coreProperties>
</file>