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70" r:id="rId2"/>
    <p:sldId id="271" r:id="rId3"/>
    <p:sldId id="272" r:id="rId4"/>
    <p:sldId id="273" r:id="rId5"/>
    <p:sldId id="274" r:id="rId6"/>
    <p:sldId id="275" r:id="rId7"/>
    <p:sldId id="276"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05/06/2018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6/5/2018 6:44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0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523494"/>
          </a:xfrm>
          <a:prstGeom prst="rect">
            <a:avLst/>
          </a:prstGeom>
          <a:noFill/>
          <a:ln w="12700">
            <a:solidFill>
              <a:schemeClr val="tx1"/>
            </a:solidFill>
            <a:miter lim="800000"/>
            <a:headEnd/>
            <a:tailEnd/>
          </a:ln>
        </p:spPr>
        <p:txBody>
          <a:bodyPr>
            <a:spAutoFit/>
          </a:bodyPr>
          <a:lstStyle/>
          <a:p>
            <a:pPr algn="ctr" fontAlgn="base">
              <a:spcBef>
                <a:spcPts val="600"/>
              </a:spcBef>
              <a:spcAft>
                <a:spcPct val="0"/>
              </a:spcAft>
            </a:pPr>
            <a:r>
              <a:rPr lang="es-ES" sz="4400" b="1" dirty="0">
                <a:solidFill>
                  <a:srgbClr val="000000"/>
                </a:solidFill>
                <a:latin typeface="Arial" charset="0"/>
              </a:rPr>
              <a:t>Desayunos</a:t>
            </a:r>
          </a:p>
          <a:p>
            <a:pPr algn="ctr" fontAlgn="base">
              <a:spcBef>
                <a:spcPts val="600"/>
              </a:spcBef>
              <a:spcAft>
                <a:spcPct val="0"/>
              </a:spcAft>
            </a:pPr>
            <a:r>
              <a:rPr lang="es-ES" sz="4400" b="1" dirty="0">
                <a:solidFill>
                  <a:srgbClr val="000000"/>
                </a:solidFill>
                <a:latin typeface="Arial" charset="0"/>
              </a:rPr>
              <a:t>con menos azúcar</a:t>
            </a:r>
            <a:endParaRPr lang="es-ES" sz="4400" dirty="0">
              <a:solidFill>
                <a:srgbClr val="000000"/>
              </a:solidFill>
              <a:latin typeface="Arial" charset="0"/>
            </a:endParaRPr>
          </a:p>
        </p:txBody>
      </p:sp>
      <p:sp>
        <p:nvSpPr>
          <p:cNvPr id="2" name="CuadroTexto 11"/>
          <p:cNvSpPr txBox="1"/>
          <p:nvPr/>
        </p:nvSpPr>
        <p:spPr>
          <a:xfrm>
            <a:off x="960438" y="3922713"/>
            <a:ext cx="5747605" cy="1138773"/>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Esther Ruiz </a:t>
            </a:r>
            <a:r>
              <a:rPr lang="es-ES" sz="2400" dirty="0" err="1">
                <a:solidFill>
                  <a:srgbClr val="000000"/>
                </a:solidFill>
                <a:effectLst>
                  <a:outerShdw blurRad="38100" dist="38100" dir="2700000" algn="tl">
                    <a:srgbClr val="C0C0C0"/>
                  </a:outerShdw>
                </a:effectLst>
                <a:latin typeface="Arial" charset="0"/>
                <a:cs typeface="Arial" charset="0"/>
              </a:rPr>
              <a:t>Chércoles</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err="1">
                <a:solidFill>
                  <a:srgbClr val="000000"/>
                </a:solidFill>
                <a:effectLst>
                  <a:outerShdw blurRad="38100" dist="38100" dir="2700000" algn="tl">
                    <a:srgbClr val="C0C0C0"/>
                  </a:outerShdw>
                </a:effectLst>
                <a:latin typeface="Arial" charset="0"/>
                <a:cs typeface="Arial" charset="0"/>
              </a:rPr>
              <a:t>Mª</a:t>
            </a:r>
            <a:r>
              <a:rPr lang="es-ES" sz="2400" dirty="0">
                <a:solidFill>
                  <a:srgbClr val="000000"/>
                </a:solidFill>
                <a:effectLst>
                  <a:outerShdw blurRad="38100" dist="38100" dir="2700000" algn="tl">
                    <a:srgbClr val="C0C0C0"/>
                  </a:outerShdw>
                </a:effectLst>
                <a:latin typeface="Arial" charset="0"/>
                <a:cs typeface="Arial" charset="0"/>
              </a:rPr>
              <a:t> Socorro Hoyos Vázquez.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de Gastroenterología y Nutrición </a:t>
            </a:r>
            <a:r>
              <a:rPr lang="es-ES" sz="2000" dirty="0" err="1">
                <a:solidFill>
                  <a:srgbClr val="000000"/>
                </a:solidFill>
                <a:effectLst>
                  <a:outerShdw blurRad="38100" dist="38100" dir="2700000" algn="tl">
                    <a:srgbClr val="C0C0C0"/>
                  </a:outerShdw>
                </a:effectLst>
                <a:latin typeface="Arial" charset="0"/>
                <a:cs typeface="Arial" charset="0"/>
              </a:rPr>
              <a:t>AEPap</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7" name="Imagen 6">
            <a:extLst>
              <a:ext uri="{FF2B5EF4-FFF2-40B4-BE49-F238E27FC236}">
                <a16:creationId xmlns:a16="http://schemas.microsoft.com/office/drawing/2014/main" id="{F8DEB9AD-C25E-4E5D-B840-4A7C3E41DA4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1493" y="4655131"/>
            <a:ext cx="1892223" cy="1260000"/>
          </a:xfrm>
          <a:prstGeom prst="rect">
            <a:avLst/>
          </a:prstGeom>
        </p:spPr>
      </p:pic>
    </p:spTree>
    <p:extLst>
      <p:ext uri="{BB962C8B-B14F-4D97-AF65-F5344CB8AC3E}">
        <p14:creationId xmlns:p14="http://schemas.microsoft.com/office/powerpoint/2010/main" val="157386454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7" cy="941796"/>
          </a:xfrm>
        </p:spPr>
        <p:txBody>
          <a:bodyPr numCol="1" anchorCtr="0" compatLnSpc="1">
            <a:prstTxWarp prst="textNoShape">
              <a:avLst/>
            </a:prstTxWarp>
          </a:bodyPr>
          <a:lstStyle/>
          <a:p>
            <a:pPr eaLnBrk="1" hangingPunct="1">
              <a:defRPr/>
            </a:pPr>
            <a:r>
              <a:rPr lang="es-ES" sz="3400" dirty="0">
                <a:ln>
                  <a:noFill/>
                </a:ln>
                <a:solidFill>
                  <a:schemeClr val="tx1"/>
                </a:solidFill>
                <a:effectLst>
                  <a:outerShdw blurRad="38100" dist="38100" dir="2700000" algn="tl">
                    <a:srgbClr val="000000">
                      <a:alpha val="43137"/>
                    </a:srgbClr>
                  </a:outerShdw>
                </a:effectLst>
              </a:rPr>
              <a:t>¿Qué decir del desayuno que no sepamos?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3E41342-4969-4662-BA92-9B351D0194BE}"/>
              </a:ext>
            </a:extLst>
          </p:cNvPr>
          <p:cNvSpPr>
            <a:spLocks noGrp="1"/>
          </p:cNvSpPr>
          <p:nvPr>
            <p:ph idx="1"/>
          </p:nvPr>
        </p:nvSpPr>
        <p:spPr>
          <a:xfrm>
            <a:off x="665163" y="1377246"/>
            <a:ext cx="7731491" cy="4247317"/>
          </a:xfrm>
        </p:spPr>
        <p:txBody>
          <a:bodyPr/>
          <a:lstStyle/>
          <a:p>
            <a:pPr>
              <a:lnSpc>
                <a:spcPct val="100000"/>
              </a:lnSpc>
              <a:spcBef>
                <a:spcPts val="600"/>
              </a:spcBef>
            </a:pPr>
            <a:r>
              <a:rPr lang="es-ES" dirty="0"/>
              <a:t>No obligar a comer nada más levantarse si no se tiene hambre.</a:t>
            </a:r>
          </a:p>
          <a:p>
            <a:pPr>
              <a:lnSpc>
                <a:spcPct val="100000"/>
              </a:lnSpc>
              <a:spcBef>
                <a:spcPts val="600"/>
              </a:spcBef>
            </a:pPr>
            <a:r>
              <a:rPr lang="es-ES" dirty="0"/>
              <a:t>Obligar a comer, genera rechazo. </a:t>
            </a:r>
          </a:p>
          <a:p>
            <a:pPr>
              <a:lnSpc>
                <a:spcPct val="100000"/>
              </a:lnSpc>
              <a:spcBef>
                <a:spcPts val="600"/>
              </a:spcBef>
            </a:pPr>
            <a:r>
              <a:rPr lang="es-ES" dirty="0"/>
              <a:t>Lo importante es disfrutar comiendo juntos. </a:t>
            </a:r>
          </a:p>
          <a:p>
            <a:pPr>
              <a:lnSpc>
                <a:spcPct val="100000"/>
              </a:lnSpc>
              <a:spcBef>
                <a:spcPts val="600"/>
              </a:spcBef>
            </a:pPr>
            <a:r>
              <a:rPr lang="es-ES" dirty="0"/>
              <a:t>Desayunar requiere tiempo. </a:t>
            </a:r>
          </a:p>
          <a:p>
            <a:pPr>
              <a:lnSpc>
                <a:spcPct val="100000"/>
              </a:lnSpc>
              <a:spcBef>
                <a:spcPts val="600"/>
              </a:spcBef>
            </a:pPr>
            <a:r>
              <a:rPr lang="es-ES" dirty="0"/>
              <a:t>Cuando los niños son más pequeños, pecho para desayunar.</a:t>
            </a:r>
          </a:p>
        </p:txBody>
      </p:sp>
      <p:pic>
        <p:nvPicPr>
          <p:cNvPr id="15" name="Imagen 14">
            <a:extLst>
              <a:ext uri="{FF2B5EF4-FFF2-40B4-BE49-F238E27FC236}">
                <a16:creationId xmlns:a16="http://schemas.microsoft.com/office/drawing/2014/main" id="{93A0AF50-BF12-45F0-B524-89A9C29187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1493" y="4655131"/>
            <a:ext cx="1892223" cy="1260000"/>
          </a:xfrm>
          <a:prstGeom prst="rect">
            <a:avLst/>
          </a:prstGeom>
        </p:spPr>
      </p:pic>
    </p:spTree>
    <p:extLst>
      <p:ext uri="{BB962C8B-B14F-4D97-AF65-F5344CB8AC3E}">
        <p14:creationId xmlns:p14="http://schemas.microsoft.com/office/powerpoint/2010/main" val="176172750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93A0AF50-BF12-45F0-B524-89A9C29187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1493" y="4655131"/>
            <a:ext cx="1892223" cy="1260000"/>
          </a:xfrm>
          <a:prstGeom prst="rect">
            <a:avLst/>
          </a:prstGeom>
        </p:spPr>
      </p:pic>
      <p:sp>
        <p:nvSpPr>
          <p:cNvPr id="21506" name="Rectangle 2"/>
          <p:cNvSpPr>
            <a:spLocks noGrp="1"/>
          </p:cNvSpPr>
          <p:nvPr>
            <p:ph type="title"/>
          </p:nvPr>
        </p:nvSpPr>
        <p:spPr bwMode="auto">
          <a:xfrm>
            <a:off x="665162" y="346868"/>
            <a:ext cx="7001730"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¿Lácteos, cereales y fruta en el desayuno?</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3E41342-4969-4662-BA92-9B351D0194BE}"/>
              </a:ext>
            </a:extLst>
          </p:cNvPr>
          <p:cNvSpPr>
            <a:spLocks noGrp="1"/>
          </p:cNvSpPr>
          <p:nvPr>
            <p:ph idx="1"/>
          </p:nvPr>
        </p:nvSpPr>
        <p:spPr>
          <a:xfrm>
            <a:off x="665163" y="1377246"/>
            <a:ext cx="8188691" cy="4539704"/>
          </a:xfrm>
        </p:spPr>
        <p:txBody>
          <a:bodyPr/>
          <a:lstStyle/>
          <a:p>
            <a:pPr marL="0" indent="0">
              <a:lnSpc>
                <a:spcPct val="100000"/>
              </a:lnSpc>
              <a:spcBef>
                <a:spcPts val="600"/>
              </a:spcBef>
              <a:buNone/>
            </a:pPr>
            <a:r>
              <a:rPr lang="es-ES" dirty="0"/>
              <a:t>No. Se puede desayunar cualquier alimento que sea sano.</a:t>
            </a:r>
          </a:p>
          <a:p>
            <a:pPr>
              <a:lnSpc>
                <a:spcPct val="100000"/>
              </a:lnSpc>
              <a:spcBef>
                <a:spcPts val="600"/>
              </a:spcBef>
            </a:pPr>
            <a:r>
              <a:rPr lang="es-ES" sz="2600" dirty="0"/>
              <a:t>Leche, un buen alimento: proteínas de alto valor biológico, calcio, vitaminas A, D… No antes del año. </a:t>
            </a:r>
          </a:p>
          <a:p>
            <a:pPr lvl="1">
              <a:lnSpc>
                <a:spcPct val="100000"/>
              </a:lnSpc>
              <a:spcBef>
                <a:spcPts val="600"/>
              </a:spcBef>
            </a:pPr>
            <a:r>
              <a:rPr lang="es-ES" sz="2200" dirty="0"/>
              <a:t>Leche entera. Si sobrepeso: semidesnatada a partir de 2-3 años.</a:t>
            </a:r>
          </a:p>
          <a:p>
            <a:pPr lvl="1">
              <a:lnSpc>
                <a:spcPct val="100000"/>
              </a:lnSpc>
              <a:spcBef>
                <a:spcPts val="600"/>
              </a:spcBef>
            </a:pPr>
            <a:r>
              <a:rPr lang="es-ES" sz="2200" dirty="0"/>
              <a:t>No sustituir por bebidas vegetales (soja, almendras, avena, arroz, quinoa, chufas…)</a:t>
            </a:r>
          </a:p>
          <a:p>
            <a:pPr lvl="1">
              <a:lnSpc>
                <a:spcPct val="100000"/>
              </a:lnSpc>
              <a:spcBef>
                <a:spcPts val="600"/>
              </a:spcBef>
            </a:pPr>
            <a:r>
              <a:rPr lang="es-ES" sz="2200" dirty="0"/>
              <a:t>No sustituir por batidos, yogures líquidos, natillas                   (más azúcar). </a:t>
            </a:r>
          </a:p>
          <a:p>
            <a:pPr lvl="1">
              <a:lnSpc>
                <a:spcPct val="100000"/>
              </a:lnSpc>
              <a:spcBef>
                <a:spcPts val="600"/>
              </a:spcBef>
            </a:pPr>
            <a:r>
              <a:rPr lang="es-ES" sz="2200" dirty="0"/>
              <a:t>El cacao en polvo: 85% de azúcar. ¿Por qué no la                     leche blanca? </a:t>
            </a:r>
          </a:p>
        </p:txBody>
      </p:sp>
    </p:spTree>
    <p:extLst>
      <p:ext uri="{BB962C8B-B14F-4D97-AF65-F5344CB8AC3E}">
        <p14:creationId xmlns:p14="http://schemas.microsoft.com/office/powerpoint/2010/main" val="381915246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93A0AF50-BF12-45F0-B524-89A9C29187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1493" y="4655131"/>
            <a:ext cx="1892223" cy="1260000"/>
          </a:xfrm>
          <a:prstGeom prst="rect">
            <a:avLst/>
          </a:prstGeom>
        </p:spPr>
      </p:pic>
      <p:sp>
        <p:nvSpPr>
          <p:cNvPr id="21506" name="Rectangle 2"/>
          <p:cNvSpPr>
            <a:spLocks noGrp="1"/>
          </p:cNvSpPr>
          <p:nvPr>
            <p:ph type="title"/>
          </p:nvPr>
        </p:nvSpPr>
        <p:spPr bwMode="auto">
          <a:xfrm>
            <a:off x="665162" y="346868"/>
            <a:ext cx="7001730"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¿Lácteos, cereales y fruta en el desayuno?</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4" name="Marcador de contenido 3">
            <a:extLst>
              <a:ext uri="{FF2B5EF4-FFF2-40B4-BE49-F238E27FC236}">
                <a16:creationId xmlns:a16="http://schemas.microsoft.com/office/drawing/2014/main" id="{52DC5F66-9217-42E8-8BB0-DF7A12E633F2}"/>
              </a:ext>
            </a:extLst>
          </p:cNvPr>
          <p:cNvSpPr>
            <a:spLocks noGrp="1"/>
          </p:cNvSpPr>
          <p:nvPr>
            <p:ph idx="1"/>
          </p:nvPr>
        </p:nvSpPr>
        <p:spPr>
          <a:xfrm>
            <a:off x="611716" y="1304671"/>
            <a:ext cx="8382000" cy="4662815"/>
          </a:xfrm>
        </p:spPr>
        <p:txBody>
          <a:bodyPr/>
          <a:lstStyle/>
          <a:p>
            <a:pPr>
              <a:lnSpc>
                <a:spcPct val="100000"/>
              </a:lnSpc>
              <a:spcBef>
                <a:spcPts val="300"/>
              </a:spcBef>
            </a:pPr>
            <a:r>
              <a:rPr lang="es-ES" sz="2400" dirty="0"/>
              <a:t>Cereales “de desayuno” comerciales, galletas, pan de molde, bollería (cruasán, palmera, donuts, magdalenas…) llevan azúcar, sal y grasas malas (saturadas y trans). </a:t>
            </a:r>
          </a:p>
          <a:p>
            <a:pPr>
              <a:lnSpc>
                <a:spcPct val="100000"/>
              </a:lnSpc>
              <a:spcBef>
                <a:spcPts val="300"/>
              </a:spcBef>
            </a:pPr>
            <a:r>
              <a:rPr lang="es-ES" sz="2400" dirty="0"/>
              <a:t>¿Bollo casero? También es bollería, aunque se puede hacer con aceite de oliva, harina integral y menos azúcar.</a:t>
            </a:r>
          </a:p>
          <a:p>
            <a:pPr>
              <a:lnSpc>
                <a:spcPct val="100000"/>
              </a:lnSpc>
              <a:spcBef>
                <a:spcPts val="300"/>
              </a:spcBef>
            </a:pPr>
            <a:r>
              <a:rPr lang="es-ES" sz="2400" dirty="0"/>
              <a:t>Pan, avena, arroz y macarrones también son cereales. Mejor los integrales que los refinados. </a:t>
            </a:r>
          </a:p>
          <a:p>
            <a:pPr>
              <a:lnSpc>
                <a:spcPct val="100000"/>
              </a:lnSpc>
              <a:spcBef>
                <a:spcPts val="300"/>
              </a:spcBef>
            </a:pPr>
            <a:r>
              <a:rPr lang="es-ES" sz="2400" dirty="0"/>
              <a:t>Mejor aceite de oliva virgen extra, que mantequilla.</a:t>
            </a:r>
          </a:p>
          <a:p>
            <a:pPr>
              <a:lnSpc>
                <a:spcPct val="100000"/>
              </a:lnSpc>
              <a:spcBef>
                <a:spcPts val="300"/>
              </a:spcBef>
            </a:pPr>
            <a:r>
              <a:rPr lang="es-ES" sz="2400" dirty="0"/>
              <a:t>La publicidad nos influye. No los compre, lea las etiquetas. </a:t>
            </a:r>
          </a:p>
          <a:p>
            <a:pPr>
              <a:lnSpc>
                <a:spcPct val="100000"/>
              </a:lnSpc>
              <a:spcBef>
                <a:spcPts val="300"/>
              </a:spcBef>
            </a:pPr>
            <a:r>
              <a:rPr lang="es-ES" sz="2400" dirty="0"/>
              <a:t>Lleve su bolsa de la compra, también cuidamos el                 medio ambiente.</a:t>
            </a:r>
          </a:p>
          <a:p>
            <a:pPr>
              <a:lnSpc>
                <a:spcPct val="100000"/>
              </a:lnSpc>
              <a:spcBef>
                <a:spcPts val="300"/>
              </a:spcBef>
            </a:pPr>
            <a:r>
              <a:rPr lang="es-ES" sz="2400" dirty="0"/>
              <a:t>Comer insano es muy barato, comer sano, no es caro. </a:t>
            </a:r>
          </a:p>
        </p:txBody>
      </p:sp>
    </p:spTree>
    <p:extLst>
      <p:ext uri="{BB962C8B-B14F-4D97-AF65-F5344CB8AC3E}">
        <p14:creationId xmlns:p14="http://schemas.microsoft.com/office/powerpoint/2010/main" val="272850879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93A0AF50-BF12-45F0-B524-89A9C29187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1493" y="4655131"/>
            <a:ext cx="1892223" cy="1260000"/>
          </a:xfrm>
          <a:prstGeom prst="rect">
            <a:avLst/>
          </a:prstGeom>
        </p:spPr>
      </p:pic>
      <p:sp>
        <p:nvSpPr>
          <p:cNvPr id="21506" name="Rectangle 2"/>
          <p:cNvSpPr>
            <a:spLocks noGrp="1"/>
          </p:cNvSpPr>
          <p:nvPr>
            <p:ph type="title"/>
          </p:nvPr>
        </p:nvSpPr>
        <p:spPr bwMode="auto">
          <a:xfrm>
            <a:off x="665162" y="346868"/>
            <a:ext cx="7001730"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¿Lácteos, cereales y fruta en el desayuno?</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4" name="Marcador de contenido 3">
            <a:extLst>
              <a:ext uri="{FF2B5EF4-FFF2-40B4-BE49-F238E27FC236}">
                <a16:creationId xmlns:a16="http://schemas.microsoft.com/office/drawing/2014/main" id="{52DC5F66-9217-42E8-8BB0-DF7A12E633F2}"/>
              </a:ext>
            </a:extLst>
          </p:cNvPr>
          <p:cNvSpPr>
            <a:spLocks noGrp="1"/>
          </p:cNvSpPr>
          <p:nvPr>
            <p:ph idx="1"/>
          </p:nvPr>
        </p:nvSpPr>
        <p:spPr>
          <a:xfrm>
            <a:off x="611716" y="1304672"/>
            <a:ext cx="8382000" cy="3821244"/>
          </a:xfrm>
        </p:spPr>
        <p:txBody>
          <a:bodyPr/>
          <a:lstStyle/>
          <a:p>
            <a:pPr>
              <a:lnSpc>
                <a:spcPct val="100000"/>
              </a:lnSpc>
              <a:spcBef>
                <a:spcPts val="600"/>
              </a:spcBef>
            </a:pPr>
            <a:r>
              <a:rPr lang="es-ES" sz="2800" dirty="0"/>
              <a:t>Fruta entera, de temporada y local. </a:t>
            </a:r>
          </a:p>
          <a:p>
            <a:pPr>
              <a:lnSpc>
                <a:spcPct val="100000"/>
              </a:lnSpc>
              <a:spcBef>
                <a:spcPts val="600"/>
              </a:spcBef>
            </a:pPr>
            <a:r>
              <a:rPr lang="es-ES" sz="2800" dirty="0"/>
              <a:t>Mejor una fruta que un zumo. Los zumos no 100% fruta, los néctares y los zumos de fruta con leche no son fruta, son refrescos.</a:t>
            </a:r>
          </a:p>
          <a:p>
            <a:pPr>
              <a:lnSpc>
                <a:spcPct val="100000"/>
              </a:lnSpc>
              <a:spcBef>
                <a:spcPts val="600"/>
              </a:spcBef>
            </a:pPr>
            <a:r>
              <a:rPr lang="es-ES" sz="2800" dirty="0"/>
              <a:t>Un yogur de frutas no es una ración de frutas. Mejor yogur natural con fruta fresca. </a:t>
            </a:r>
          </a:p>
          <a:p>
            <a:pPr>
              <a:lnSpc>
                <a:spcPct val="100000"/>
              </a:lnSpc>
              <a:spcBef>
                <a:spcPts val="600"/>
              </a:spcBef>
            </a:pPr>
            <a:r>
              <a:rPr lang="es-ES" sz="2800" dirty="0"/>
              <a:t>La mermelada no es una ración de fruta. </a:t>
            </a:r>
          </a:p>
          <a:p>
            <a:pPr>
              <a:lnSpc>
                <a:spcPct val="100000"/>
              </a:lnSpc>
              <a:spcBef>
                <a:spcPts val="600"/>
              </a:spcBef>
            </a:pPr>
            <a:r>
              <a:rPr lang="es-ES" sz="2800" dirty="0"/>
              <a:t>La OMS recomienda 3 raciones de fruta al día.</a:t>
            </a:r>
          </a:p>
          <a:p>
            <a:pPr>
              <a:lnSpc>
                <a:spcPct val="100000"/>
              </a:lnSpc>
              <a:spcBef>
                <a:spcPts val="600"/>
              </a:spcBef>
            </a:pPr>
            <a:endParaRPr lang="es-ES" sz="2800" dirty="0"/>
          </a:p>
        </p:txBody>
      </p:sp>
    </p:spTree>
    <p:extLst>
      <p:ext uri="{BB962C8B-B14F-4D97-AF65-F5344CB8AC3E}">
        <p14:creationId xmlns:p14="http://schemas.microsoft.com/office/powerpoint/2010/main" val="333126601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93A0AF50-BF12-45F0-B524-89A9C29187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1493" y="4655131"/>
            <a:ext cx="1892223" cy="1260000"/>
          </a:xfrm>
          <a:prstGeom prst="rect">
            <a:avLst/>
          </a:prstGeom>
        </p:spPr>
      </p:pic>
      <p:sp>
        <p:nvSpPr>
          <p:cNvPr id="21506" name="Rectangle 2"/>
          <p:cNvSpPr>
            <a:spLocks noGrp="1"/>
          </p:cNvSpPr>
          <p:nvPr>
            <p:ph type="title"/>
          </p:nvPr>
        </p:nvSpPr>
        <p:spPr bwMode="auto">
          <a:xfrm>
            <a:off x="665162" y="346868"/>
            <a:ext cx="7001730"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¿Y si no desayuna?</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4" name="Marcador de contenido 3">
            <a:extLst>
              <a:ext uri="{FF2B5EF4-FFF2-40B4-BE49-F238E27FC236}">
                <a16:creationId xmlns:a16="http://schemas.microsoft.com/office/drawing/2014/main" id="{52DC5F66-9217-42E8-8BB0-DF7A12E633F2}"/>
              </a:ext>
            </a:extLst>
          </p:cNvPr>
          <p:cNvSpPr>
            <a:spLocks noGrp="1"/>
          </p:cNvSpPr>
          <p:nvPr>
            <p:ph idx="1"/>
          </p:nvPr>
        </p:nvSpPr>
        <p:spPr>
          <a:xfrm>
            <a:off x="611716" y="1304672"/>
            <a:ext cx="7995953" cy="4108817"/>
          </a:xfrm>
        </p:spPr>
        <p:txBody>
          <a:bodyPr/>
          <a:lstStyle/>
          <a:p>
            <a:pPr marL="0" indent="0">
              <a:lnSpc>
                <a:spcPct val="100000"/>
              </a:lnSpc>
              <a:spcBef>
                <a:spcPts val="600"/>
              </a:spcBef>
              <a:buNone/>
            </a:pPr>
            <a:r>
              <a:rPr lang="es-ES" sz="2800" dirty="0"/>
              <a:t>Siempre nos quedará el recreo.</a:t>
            </a:r>
          </a:p>
          <a:p>
            <a:pPr>
              <a:lnSpc>
                <a:spcPct val="100000"/>
              </a:lnSpc>
              <a:spcBef>
                <a:spcPts val="600"/>
              </a:spcBef>
            </a:pPr>
            <a:r>
              <a:rPr lang="es-ES" sz="2800" dirty="0"/>
              <a:t>Puede almorzar a media mañana, pero no un zumo o un batido o unas galletas o un bollo.</a:t>
            </a:r>
          </a:p>
          <a:p>
            <a:pPr>
              <a:lnSpc>
                <a:spcPct val="100000"/>
              </a:lnSpc>
              <a:spcBef>
                <a:spcPts val="600"/>
              </a:spcBef>
            </a:pPr>
            <a:r>
              <a:rPr lang="es-ES" sz="2800" dirty="0"/>
              <a:t>Mejor una fruta o un bocadillo de pan integral (no pan de molde):  tomate, aguacate, queso, jamón, tortilla, sardinas… en lugar de embutido.</a:t>
            </a:r>
          </a:p>
          <a:p>
            <a:pPr>
              <a:lnSpc>
                <a:spcPct val="100000"/>
              </a:lnSpc>
              <a:spcBef>
                <a:spcPts val="600"/>
              </a:spcBef>
            </a:pPr>
            <a:r>
              <a:rPr lang="es-ES" sz="2800" i="1" dirty="0"/>
              <a:t>¿Y el </a:t>
            </a:r>
            <a:r>
              <a:rPr lang="es-ES" sz="2800" i="1" dirty="0" err="1"/>
              <a:t>bacon</a:t>
            </a:r>
            <a:r>
              <a:rPr lang="es-ES" sz="2800" i="1" dirty="0"/>
              <a:t>? </a:t>
            </a:r>
            <a:r>
              <a:rPr lang="es-ES" sz="2800" dirty="0"/>
              <a:t>El jamón cocido, el tocino o panceta (</a:t>
            </a:r>
            <a:r>
              <a:rPr lang="es-ES" sz="2800" dirty="0" err="1"/>
              <a:t>bacon</a:t>
            </a:r>
            <a:r>
              <a:rPr lang="es-ES" sz="2800" dirty="0"/>
              <a:t> para los británicos) o las salchichas                  son carnes procesadas y se recomienda evitar.</a:t>
            </a:r>
          </a:p>
        </p:txBody>
      </p:sp>
    </p:spTree>
    <p:extLst>
      <p:ext uri="{BB962C8B-B14F-4D97-AF65-F5344CB8AC3E}">
        <p14:creationId xmlns:p14="http://schemas.microsoft.com/office/powerpoint/2010/main" val="325155547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93A0AF50-BF12-45F0-B524-89A9C29187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1493" y="4655131"/>
            <a:ext cx="1892223" cy="1260000"/>
          </a:xfrm>
          <a:prstGeom prst="rect">
            <a:avLst/>
          </a:prstGeom>
        </p:spPr>
      </p:pic>
      <p:sp>
        <p:nvSpPr>
          <p:cNvPr id="21506" name="Rectangle 2"/>
          <p:cNvSpPr>
            <a:spLocks noGrp="1"/>
          </p:cNvSpPr>
          <p:nvPr>
            <p:ph type="title"/>
          </p:nvPr>
        </p:nvSpPr>
        <p:spPr bwMode="auto">
          <a:xfrm>
            <a:off x="665162" y="346868"/>
            <a:ext cx="7001730"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Recordad…</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04E6B02-E1ED-48FF-8A11-CC114C46935C}"/>
              </a:ext>
            </a:extLst>
          </p:cNvPr>
          <p:cNvSpPr>
            <a:spLocks noGrp="1"/>
          </p:cNvSpPr>
          <p:nvPr>
            <p:ph idx="1"/>
          </p:nvPr>
        </p:nvSpPr>
        <p:spPr>
          <a:xfrm>
            <a:off x="665162" y="1437383"/>
            <a:ext cx="8382000" cy="3410549"/>
          </a:xfrm>
        </p:spPr>
        <p:txBody>
          <a:bodyPr/>
          <a:lstStyle/>
          <a:p>
            <a:pPr>
              <a:lnSpc>
                <a:spcPct val="114000"/>
              </a:lnSpc>
              <a:spcBef>
                <a:spcPts val="0"/>
              </a:spcBef>
            </a:pPr>
            <a:r>
              <a:rPr lang="es-ES" sz="2800" dirty="0"/>
              <a:t>Es importante fomentar un estilo de vida saludable, con el ejemplo: ejercicio, alimentación…</a:t>
            </a:r>
          </a:p>
          <a:p>
            <a:pPr>
              <a:lnSpc>
                <a:spcPct val="114000"/>
              </a:lnSpc>
              <a:spcBef>
                <a:spcPts val="0"/>
              </a:spcBef>
            </a:pPr>
            <a:r>
              <a:rPr lang="es-ES" sz="2800" dirty="0"/>
              <a:t>Recuerda que se puede, pero no se debe comer de todo.</a:t>
            </a:r>
          </a:p>
          <a:p>
            <a:pPr>
              <a:lnSpc>
                <a:spcPct val="114000"/>
              </a:lnSpc>
              <a:spcBef>
                <a:spcPts val="0"/>
              </a:spcBef>
            </a:pPr>
            <a:r>
              <a:rPr lang="es-ES" sz="2800" dirty="0"/>
              <a:t>Paciencia, imaginación y mucho cariño. </a:t>
            </a:r>
          </a:p>
          <a:p>
            <a:pPr>
              <a:lnSpc>
                <a:spcPct val="114000"/>
              </a:lnSpc>
              <a:spcBef>
                <a:spcPts val="0"/>
              </a:spcBef>
            </a:pPr>
            <a:r>
              <a:rPr lang="es-ES" sz="2800" dirty="0"/>
              <a:t>Cada persona, somos diferentes.</a:t>
            </a:r>
          </a:p>
          <a:p>
            <a:pPr>
              <a:lnSpc>
                <a:spcPct val="114000"/>
              </a:lnSpc>
              <a:spcBef>
                <a:spcPts val="0"/>
              </a:spcBef>
            </a:pPr>
            <a:r>
              <a:rPr lang="es-ES" sz="2800" dirty="0"/>
              <a:t>Recogemos lo que sembramos. </a:t>
            </a:r>
          </a:p>
        </p:txBody>
      </p:sp>
    </p:spTree>
    <p:extLst>
      <p:ext uri="{BB962C8B-B14F-4D97-AF65-F5344CB8AC3E}">
        <p14:creationId xmlns:p14="http://schemas.microsoft.com/office/powerpoint/2010/main" val="201151555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7646</TotalTime>
  <Words>677</Words>
  <Application>Microsoft Office PowerPoint</Application>
  <PresentationFormat>Presentación en pantalla (4:3)</PresentationFormat>
  <Paragraphs>54</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1_White with Blue Bar Segoe Template_TP10286789</vt:lpstr>
      <vt:lpstr>Presentación de PowerPoint</vt:lpstr>
      <vt:lpstr>¿Qué decir del desayuno que no sepamos? </vt:lpstr>
      <vt:lpstr>¿Lácteos, cereales y fruta en el desayuno?</vt:lpstr>
      <vt:lpstr>¿Lácteos, cereales y fruta en el desayuno?</vt:lpstr>
      <vt:lpstr>¿Lácteos, cereales y fruta en el desayuno?</vt:lpstr>
      <vt:lpstr>¿Y si no desayuna?</vt:lpstr>
      <vt:lpstr>Recordad…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24</cp:revision>
  <dcterms:created xsi:type="dcterms:W3CDTF">2016-05-03T15:33:32Z</dcterms:created>
  <dcterms:modified xsi:type="dcterms:W3CDTF">2018-06-05T17:02:14Z</dcterms:modified>
</cp:coreProperties>
</file>