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7" r:id="rId2"/>
    <p:sldId id="267" r:id="rId3"/>
    <p:sldId id="259" r:id="rId4"/>
    <p:sldId id="263" r:id="rId5"/>
    <p:sldId id="264" r:id="rId6"/>
    <p:sldId id="265" r:id="rId7"/>
    <p:sldId id="270" r:id="rId8"/>
    <p:sldId id="268" r:id="rId9"/>
    <p:sldId id="269" r:id="rId10"/>
    <p:sldId id="266" r:id="rId11"/>
    <p:sldId id="271" r:id="rId12"/>
    <p:sldId id="272" r:id="rId13"/>
    <p:sldId id="273"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 Martínez Rubio" initials="AM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46E38-630D-43E1-9801-0A5857B40ED7}" type="datetimeFigureOut">
              <a:rPr lang="es-ES" smtClean="0"/>
              <a:t>31/01/2017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19295-932D-40A1-A176-D7B0E145A51E}" type="slidenum">
              <a:rPr lang="es-ES" smtClean="0"/>
              <a:t>‹Nº›</a:t>
            </a:fld>
            <a:endParaRPr lang="es-ES"/>
          </a:p>
        </p:txBody>
      </p:sp>
    </p:spTree>
    <p:extLst>
      <p:ext uri="{BB962C8B-B14F-4D97-AF65-F5344CB8AC3E}">
        <p14:creationId xmlns:p14="http://schemas.microsoft.com/office/powerpoint/2010/main" val="157422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z="900" smtClean="0">
              <a:latin typeface="Arial" charset="0"/>
              <a:cs typeface="Arial" charset="0"/>
            </a:endParaRPr>
          </a:p>
        </p:txBody>
      </p:sp>
      <p:sp>
        <p:nvSpPr>
          <p:cNvPr id="1638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solidFill>
                <a:srgbClr val="000000"/>
              </a:solidFill>
            </a:endParaRPr>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6F38CDF-4E54-4B60-BA0B-20D7060343C0}" type="datetime8">
              <a:rPr lang="en-US">
                <a:solidFill>
                  <a:srgbClr val="000000"/>
                </a:solidFill>
              </a:rPr>
              <a:pPr fontAlgn="base">
                <a:spcBef>
                  <a:spcPct val="0"/>
                </a:spcBef>
                <a:spcAft>
                  <a:spcPct val="0"/>
                </a:spcAft>
                <a:defRPr/>
              </a:pPr>
              <a:t>1/31/2017 9:23 PM</a:t>
            </a:fld>
            <a:endParaRPr lang="en-US">
              <a:solidFill>
                <a:srgbClr val="000000"/>
              </a:solidFill>
            </a:endParaRPr>
          </a:p>
        </p:txBody>
      </p:sp>
      <p:sp>
        <p:nvSpPr>
          <p:cNvPr id="16389"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Todos los derechos reservados. Microsoft, Windows, Windows Vista y otros nombres de productos son o podrían ser marcas registradas o marcas comerciales en los EE.UU. u otros países.</a:t>
            </a:r>
          </a:p>
          <a:p>
            <a:pPr fontAlgn="base">
              <a:spcBef>
                <a:spcPct val="0"/>
              </a:spcBef>
              <a:spcAft>
                <a:spcPct val="0"/>
              </a:spcAft>
              <a:defRPr/>
            </a:pPr>
            <a:r>
              <a:rPr lang="en-US" sz="500" smtClean="0">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smtClean="0">
                <a:solidFill>
                  <a:srgbClr val="000000"/>
                </a:solidFill>
              </a:rPr>
            </a:br>
            <a:r>
              <a:rPr lang="en-US" sz="500" smtClean="0">
                <a:solidFill>
                  <a:srgbClr val="000000"/>
                </a:solidFill>
              </a:rPr>
              <a:t>MICROSOFT NO FACILITA GARANTÍAS EXPRESAS, IMPLÍCITAS O ESTATUTORIAS EN RELACIÓN A LA INFORMACIÓN CONTENIDA EN ESTA PRESENTACIÓN.</a:t>
            </a:r>
          </a:p>
          <a:p>
            <a:pPr fontAlgn="base">
              <a:spcBef>
                <a:spcPct val="0"/>
              </a:spcBef>
              <a:spcAft>
                <a:spcPct val="0"/>
              </a:spcAft>
              <a:defRPr/>
            </a:pPr>
            <a:endParaRPr lang="en-US" sz="500" smtClean="0">
              <a:solidFill>
                <a:srgbClr val="000000"/>
              </a:solidFill>
            </a:endParaRPr>
          </a:p>
        </p:txBody>
      </p:sp>
      <p:sp>
        <p:nvSpPr>
          <p:cNvPr id="16390"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BD6B175-3349-4FA5-9BE1-83870639E76A}" type="slidenum">
              <a:rPr lang="en-US">
                <a:solidFill>
                  <a:srgbClr val="000000"/>
                </a:solidFill>
              </a:rPr>
              <a:pPr fontAlgn="base">
                <a:spcBef>
                  <a:spcPct val="0"/>
                </a:spcBef>
                <a:spcAft>
                  <a:spcPct val="0"/>
                </a:spcAft>
                <a:defRPr/>
              </a:pPr>
              <a:t>1</a:t>
            </a:fld>
            <a:endParaRPr lang="en-US">
              <a:solidFill>
                <a:srgbClr val="000000"/>
              </a:solidFill>
            </a:endParaRPr>
          </a:p>
        </p:txBody>
      </p:sp>
    </p:spTree>
    <p:extLst>
      <p:ext uri="{BB962C8B-B14F-4D97-AF65-F5344CB8AC3E}">
        <p14:creationId xmlns:p14="http://schemas.microsoft.com/office/powerpoint/2010/main" val="321760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9422828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54871206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extLst>
      <p:ext uri="{BB962C8B-B14F-4D97-AF65-F5344CB8AC3E}">
        <p14:creationId xmlns:p14="http://schemas.microsoft.com/office/powerpoint/2010/main" val="31846666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 dirty="0" smtClean="0"/>
              <a:t>Haga clic para modificar el estilo de texto del patrón</a:t>
            </a:r>
          </a:p>
        </p:txBody>
      </p:sp>
    </p:spTree>
    <p:extLst>
      <p:ext uri="{BB962C8B-B14F-4D97-AF65-F5344CB8AC3E}">
        <p14:creationId xmlns:p14="http://schemas.microsoft.com/office/powerpoint/2010/main" val="39860088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 dirty="0" smtClean="0"/>
              <a:t>Haga clic para modificar el estilo de texto del patrón</a:t>
            </a:r>
          </a:p>
        </p:txBody>
      </p:sp>
    </p:spTree>
    <p:extLst>
      <p:ext uri="{BB962C8B-B14F-4D97-AF65-F5344CB8AC3E}">
        <p14:creationId xmlns:p14="http://schemas.microsoft.com/office/powerpoint/2010/main" val="37592253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416723299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2632838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0978298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4644942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9866590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6627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458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srcRect/>
          <a:stretch>
            <a:fillRect/>
          </a:stretch>
        </p:blipFill>
        <p:spPr bwMode="auto">
          <a:xfrm>
            <a:off x="-15875" y="6007100"/>
            <a:ext cx="9159875" cy="849313"/>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extLst>
      <p:ext uri="{BB962C8B-B14F-4D97-AF65-F5344CB8AC3E}">
        <p14:creationId xmlns:p14="http://schemas.microsoft.com/office/powerpoint/2010/main" val="12708468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aecosan.msssi.gob.es/AECOSAN/docs/documentos/nutricion/educanaos/estilo_vida_saludable.pdf"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3"/>
          <p:cNvPicPr>
            <a:picLocks noChangeAspect="1"/>
          </p:cNvPicPr>
          <p:nvPr/>
        </p:nvPicPr>
        <p:blipFill>
          <a:blip r:embed="rId3"/>
          <a:srcRect/>
          <a:stretch>
            <a:fillRect/>
          </a:stretch>
        </p:blipFill>
        <p:spPr bwMode="auto">
          <a:xfrm>
            <a:off x="7524750" y="6330950"/>
            <a:ext cx="1447800" cy="447675"/>
          </a:xfrm>
          <a:prstGeom prst="rect">
            <a:avLst/>
          </a:prstGeom>
          <a:noFill/>
          <a:ln w="9525">
            <a:noFill/>
            <a:miter lim="800000"/>
            <a:headEnd/>
            <a:tailEnd/>
          </a:ln>
        </p:spPr>
      </p:pic>
      <p:pic>
        <p:nvPicPr>
          <p:cNvPr id="15362" name="Imagen 4"/>
          <p:cNvPicPr>
            <a:picLocks noChangeAspect="1"/>
          </p:cNvPicPr>
          <p:nvPr/>
        </p:nvPicPr>
        <p:blipFill>
          <a:blip r:embed="rId4"/>
          <a:srcRect/>
          <a:stretch>
            <a:fillRect/>
          </a:stretch>
        </p:blipFill>
        <p:spPr bwMode="auto">
          <a:xfrm>
            <a:off x="7559675" y="234950"/>
            <a:ext cx="1439863" cy="882650"/>
          </a:xfrm>
          <a:prstGeom prst="rect">
            <a:avLst/>
          </a:prstGeom>
          <a:noFill/>
          <a:ln w="9525">
            <a:noFill/>
            <a:miter lim="800000"/>
            <a:headEnd/>
            <a:tailEnd/>
          </a:ln>
        </p:spPr>
      </p:pic>
      <p:sp>
        <p:nvSpPr>
          <p:cNvPr id="12" name="CuadroTexto 11"/>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15364" name="Text Box 5"/>
          <p:cNvSpPr txBox="1">
            <a:spLocks noChangeArrowheads="1"/>
          </p:cNvSpPr>
          <p:nvPr/>
        </p:nvSpPr>
        <p:spPr bwMode="auto">
          <a:xfrm>
            <a:off x="960438" y="1644650"/>
            <a:ext cx="7223125" cy="1446550"/>
          </a:xfrm>
          <a:prstGeom prst="rect">
            <a:avLst/>
          </a:prstGeom>
          <a:noFill/>
          <a:ln w="12700">
            <a:solidFill>
              <a:schemeClr val="tx1"/>
            </a:solidFill>
            <a:miter lim="800000"/>
            <a:headEnd/>
            <a:tailEnd/>
          </a:ln>
        </p:spPr>
        <p:txBody>
          <a:bodyPr>
            <a:spAutoFit/>
          </a:bodyPr>
          <a:lstStyle/>
          <a:p>
            <a:pPr algn="ctr" fontAlgn="base">
              <a:spcBef>
                <a:spcPct val="50000"/>
              </a:spcBef>
              <a:spcAft>
                <a:spcPct val="0"/>
              </a:spcAft>
            </a:pPr>
            <a:r>
              <a:rPr lang="es-ES" sz="4400" b="1" dirty="0"/>
              <a:t>¿Qué nos dicen </a:t>
            </a:r>
            <a:br>
              <a:rPr lang="es-ES" sz="4400" b="1" dirty="0"/>
            </a:br>
            <a:r>
              <a:rPr lang="es-ES" sz="4400" b="1" dirty="0"/>
              <a:t>las pirámides </a:t>
            </a:r>
            <a:r>
              <a:rPr lang="es-ES" sz="4400" b="1" dirty="0" smtClean="0"/>
              <a:t>alimentarias?</a:t>
            </a:r>
            <a:endParaRPr lang="es-ES" sz="4400" b="1" dirty="0">
              <a:latin typeface="Arial" charset="0"/>
            </a:endParaRP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4127" y="4463074"/>
            <a:ext cx="113541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adroTexto 11"/>
          <p:cNvSpPr txBox="1"/>
          <p:nvPr/>
        </p:nvSpPr>
        <p:spPr>
          <a:xfrm>
            <a:off x="2487613" y="3922713"/>
            <a:ext cx="4080612" cy="830997"/>
          </a:xfrm>
          <a:prstGeom prst="rect">
            <a:avLst/>
          </a:prstGeom>
          <a:noFill/>
        </p:spPr>
        <p:txBody>
          <a:bodyPr wrap="square">
            <a:spAutoFit/>
          </a:bodyPr>
          <a:lstStyle/>
          <a:p>
            <a:pPr fontAlgn="base">
              <a:spcBef>
                <a:spcPct val="0"/>
              </a:spcBef>
              <a:spcAft>
                <a:spcPct val="0"/>
              </a:spcAft>
              <a:defRPr/>
            </a:pPr>
            <a:r>
              <a:rPr lang="es-ES" sz="2400" dirty="0">
                <a:solidFill>
                  <a:srgbClr val="000000"/>
                </a:solidFill>
                <a:effectLst>
                  <a:outerShdw blurRad="38100" dist="38100" dir="2700000" algn="tl">
                    <a:srgbClr val="C0C0C0"/>
                  </a:outerShdw>
                </a:effectLst>
                <a:latin typeface="Arial" charset="0"/>
                <a:cs typeface="Arial" charset="0"/>
              </a:rPr>
              <a:t>Ana Martínez </a:t>
            </a:r>
            <a:r>
              <a:rPr lang="es-ES" sz="2400" dirty="0" smtClean="0">
                <a:solidFill>
                  <a:srgbClr val="000000"/>
                </a:solidFill>
                <a:effectLst>
                  <a:outerShdw blurRad="38100" dist="38100" dir="2700000" algn="tl">
                    <a:srgbClr val="C0C0C0"/>
                  </a:outerShdw>
                </a:effectLst>
                <a:latin typeface="Arial" charset="0"/>
                <a:cs typeface="Arial" charset="0"/>
              </a:rPr>
              <a:t>Rubio</a:t>
            </a:r>
            <a:r>
              <a:rPr lang="es-ES" sz="2400" dirty="0" smtClean="0">
                <a:solidFill>
                  <a:srgbClr val="000000"/>
                </a:solidFill>
                <a:effectLst>
                  <a:outerShdw blurRad="38100" dist="38100" dir="2700000" algn="tl">
                    <a:srgbClr val="C0C0C0"/>
                  </a:outerShdw>
                </a:effectLst>
                <a:latin typeface="Arial" charset="0"/>
                <a:cs typeface="Arial" charset="0"/>
              </a:rPr>
              <a:t>. </a:t>
            </a:r>
            <a:r>
              <a:rPr lang="es-ES" sz="2000" dirty="0" smtClean="0">
                <a:solidFill>
                  <a:srgbClr val="000000"/>
                </a:solidFill>
                <a:effectLst>
                  <a:outerShdw blurRad="38100" dist="38100" dir="2700000" algn="tl">
                    <a:srgbClr val="C0C0C0"/>
                  </a:outerShdw>
                </a:effectLst>
                <a:latin typeface="Arial" charset="0"/>
                <a:cs typeface="Arial" charset="0"/>
              </a:rPr>
              <a:t>Pediatra</a:t>
            </a:r>
          </a:p>
          <a:p>
            <a:pPr fontAlgn="base">
              <a:spcBef>
                <a:spcPct val="0"/>
              </a:spcBef>
              <a:spcAft>
                <a:spcPct val="0"/>
              </a:spcAft>
              <a:defRPr/>
            </a:pPr>
            <a:r>
              <a:rPr lang="es-ES" sz="2200" dirty="0">
                <a:solidFill>
                  <a:srgbClr val="000000"/>
                </a:solidFill>
                <a:effectLst>
                  <a:outerShdw blurRad="38100" dist="38100" dir="2700000" algn="tl">
                    <a:srgbClr val="C0C0C0"/>
                  </a:outerShdw>
                </a:effectLst>
                <a:latin typeface="Arial" charset="0"/>
                <a:cs typeface="Arial" charset="0"/>
              </a:rPr>
              <a:t>Grupo </a:t>
            </a:r>
            <a:r>
              <a:rPr lang="es-ES" sz="2200" i="1" dirty="0" err="1" smtClean="0">
                <a:solidFill>
                  <a:srgbClr val="000000"/>
                </a:solidFill>
                <a:effectLst>
                  <a:outerShdw blurRad="38100" dist="38100" dir="2700000" algn="tl">
                    <a:srgbClr val="C0C0C0"/>
                  </a:outerShdw>
                </a:effectLst>
                <a:latin typeface="Arial" charset="0"/>
                <a:cs typeface="Arial" charset="0"/>
              </a:rPr>
              <a:t>PrevInfad</a:t>
            </a:r>
            <a:r>
              <a:rPr lang="es-ES" sz="2200" dirty="0" smtClean="0">
                <a:solidFill>
                  <a:srgbClr val="000000"/>
                </a:solidFill>
                <a:effectLst>
                  <a:outerShdw blurRad="38100" dist="38100" dir="2700000" algn="tl">
                    <a:srgbClr val="C0C0C0"/>
                  </a:outerShdw>
                </a:effectLst>
                <a:latin typeface="Arial" charset="0"/>
                <a:cs typeface="Arial" charset="0"/>
              </a:rPr>
              <a:t> </a:t>
            </a:r>
            <a:endParaRPr lang="es-ES" sz="2200" dirty="0">
              <a:solidFill>
                <a:srgbClr val="00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8981867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7346324" cy="1329595"/>
          </a:xfrm>
        </p:spPr>
        <p:txBody>
          <a:bodyPr/>
          <a:lstStyle/>
          <a:p>
            <a:r>
              <a:rPr lang="es-ES" b="1" dirty="0"/>
              <a:t>Los alimentos que </a:t>
            </a:r>
            <a:r>
              <a:rPr lang="es-ES" b="1" dirty="0">
                <a:solidFill>
                  <a:srgbClr val="FF0000"/>
                </a:solidFill>
              </a:rPr>
              <a:t>casi nunca se deben tomar</a:t>
            </a:r>
            <a:r>
              <a:rPr lang="es-ES" b="1" dirty="0"/>
              <a:t> </a:t>
            </a:r>
            <a:r>
              <a:rPr lang="es-ES" b="1" dirty="0" smtClean="0"/>
              <a:t>incluyen</a:t>
            </a:r>
            <a:endParaRPr lang="es-ES" dirty="0"/>
          </a:p>
        </p:txBody>
      </p:sp>
      <p:sp>
        <p:nvSpPr>
          <p:cNvPr id="3" name="2 Marcador de contenido"/>
          <p:cNvSpPr>
            <a:spLocks noGrp="1"/>
          </p:cNvSpPr>
          <p:nvPr>
            <p:ph idx="1"/>
          </p:nvPr>
        </p:nvSpPr>
        <p:spPr>
          <a:xfrm>
            <a:off x="342500" y="1759375"/>
            <a:ext cx="8382000" cy="4653582"/>
          </a:xfrm>
        </p:spPr>
        <p:txBody>
          <a:bodyPr/>
          <a:lstStyle/>
          <a:p>
            <a:pPr lvl="1" eaLnBrk="1" hangingPunct="1"/>
            <a:r>
              <a:rPr lang="es-ES" dirty="0" smtClean="0"/>
              <a:t>Carnes </a:t>
            </a:r>
            <a:r>
              <a:rPr lang="es-ES" dirty="0"/>
              <a:t>rojas</a:t>
            </a:r>
          </a:p>
          <a:p>
            <a:pPr lvl="1" eaLnBrk="1" hangingPunct="1"/>
            <a:r>
              <a:rPr lang="es-ES" dirty="0"/>
              <a:t>Embutidos</a:t>
            </a:r>
          </a:p>
          <a:p>
            <a:pPr lvl="1" eaLnBrk="1" hangingPunct="1"/>
            <a:r>
              <a:rPr lang="es-ES" dirty="0"/>
              <a:t>Tocino, manteca, beicon</a:t>
            </a:r>
          </a:p>
          <a:p>
            <a:pPr lvl="1" eaLnBrk="1" hangingPunct="1"/>
            <a:r>
              <a:rPr lang="es-ES" dirty="0"/>
              <a:t>Mantequilla</a:t>
            </a:r>
          </a:p>
          <a:p>
            <a:pPr lvl="1" eaLnBrk="1" hangingPunct="1"/>
            <a:r>
              <a:rPr lang="es-ES" dirty="0"/>
              <a:t>Bollería, galletas</a:t>
            </a:r>
          </a:p>
          <a:p>
            <a:pPr lvl="1" eaLnBrk="1" hangingPunct="1"/>
            <a:r>
              <a:rPr lang="es-ES" dirty="0"/>
              <a:t>Cereales </a:t>
            </a:r>
            <a:r>
              <a:rPr lang="es-ES" dirty="0" err="1"/>
              <a:t>chocolateados</a:t>
            </a:r>
            <a:endParaRPr lang="es-ES" dirty="0"/>
          </a:p>
          <a:p>
            <a:pPr lvl="1" eaLnBrk="1" hangingPunct="1"/>
            <a:r>
              <a:rPr lang="es-ES" dirty="0" smtClean="0"/>
              <a:t>Bombones</a:t>
            </a:r>
            <a:r>
              <a:rPr lang="es-ES" dirty="0"/>
              <a:t>, chocolatinas</a:t>
            </a:r>
          </a:p>
          <a:p>
            <a:pPr lvl="1" eaLnBrk="1" hangingPunct="1"/>
            <a:r>
              <a:rPr lang="es-ES" dirty="0"/>
              <a:t>Paquetes de </a:t>
            </a:r>
            <a:r>
              <a:rPr lang="es-ES" dirty="0" err="1"/>
              <a:t>snacks</a:t>
            </a:r>
            <a:endParaRPr lang="es-ES" dirty="0"/>
          </a:p>
          <a:p>
            <a:pPr marL="517525" lvl="1" indent="0" eaLnBrk="1" hangingPunct="1">
              <a:buNone/>
            </a:pPr>
            <a:endParaRPr lang="es-ES" dirty="0"/>
          </a:p>
          <a:p>
            <a:pPr lvl="1"/>
            <a:endParaRPr lang="es-ES" dirty="0"/>
          </a:p>
        </p:txBody>
      </p:sp>
      <p:sp>
        <p:nvSpPr>
          <p:cNvPr id="4" name="AutoShape 2" descr="Resultado de imagen de semáforo roj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969" r="14294" b="14042"/>
          <a:stretch/>
        </p:blipFill>
        <p:spPr bwMode="auto">
          <a:xfrm>
            <a:off x="7538971" y="1393707"/>
            <a:ext cx="148127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bwMode="auto">
          <a:xfrm>
            <a:off x="4799005" y="4109947"/>
            <a:ext cx="4200533" cy="2757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eaLnBrk="1" hangingPunct="1"/>
            <a:r>
              <a:rPr lang="es-ES" dirty="0" smtClean="0"/>
              <a:t>Bebidas dulces</a:t>
            </a:r>
          </a:p>
          <a:p>
            <a:pPr lvl="1" eaLnBrk="1" hangingPunct="1"/>
            <a:r>
              <a:rPr lang="es-ES" dirty="0" smtClean="0"/>
              <a:t>Helados</a:t>
            </a:r>
          </a:p>
          <a:p>
            <a:pPr lvl="1" eaLnBrk="1" hangingPunct="1"/>
            <a:r>
              <a:rPr lang="es-ES" dirty="0"/>
              <a:t>Caramelos, chucherías</a:t>
            </a:r>
          </a:p>
          <a:p>
            <a:pPr marL="517525" lvl="1" indent="0" eaLnBrk="1" hangingPunct="1">
              <a:buNone/>
            </a:pPr>
            <a:endParaRPr lang="es-ES" dirty="0" smtClean="0"/>
          </a:p>
          <a:p>
            <a:pPr marL="517525" lvl="1" indent="0" eaLnBrk="1" hangingPunct="1">
              <a:buFontTx/>
              <a:buNone/>
            </a:pPr>
            <a:endParaRPr lang="es-ES" dirty="0" smtClean="0"/>
          </a:p>
          <a:p>
            <a:pPr lvl="1"/>
            <a:endParaRPr lang="es-ES" dirty="0"/>
          </a:p>
        </p:txBody>
      </p:sp>
      <p:sp>
        <p:nvSpPr>
          <p:cNvPr id="10" name="9 Llamada ovalada"/>
          <p:cNvSpPr/>
          <p:nvPr/>
        </p:nvSpPr>
        <p:spPr bwMode="auto">
          <a:xfrm>
            <a:off x="4173302" y="1747935"/>
            <a:ext cx="3284113" cy="1135708"/>
          </a:xfrm>
          <a:prstGeom prst="wedgeEllipseCallout">
            <a:avLst>
              <a:gd name="adj1" fmla="val 39115"/>
              <a:gd name="adj2" fmla="val 8777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b="1" dirty="0" smtClean="0">
                <a:solidFill>
                  <a:schemeClr val="tx1"/>
                </a:solidFill>
                <a:latin typeface="Arial" pitchFamily="34" charset="0"/>
                <a:cs typeface="Arial" pitchFamily="34" charset="0"/>
              </a:rPr>
              <a:t>¿Has pensado cuántas veces los toman tus hijos”?</a:t>
            </a:r>
          </a:p>
        </p:txBody>
      </p:sp>
      <p:pic>
        <p:nvPicPr>
          <p:cNvPr id="9" name="Imagen 8"/>
          <p:cNvPicPr>
            <a:picLocks noChangeAspect="1"/>
          </p:cNvPicPr>
          <p:nvPr/>
        </p:nvPicPr>
        <p:blipFill>
          <a:blip r:embed="rId5"/>
          <a:srcRect/>
          <a:stretch>
            <a:fillRect/>
          </a:stretch>
        </p:blipFill>
        <p:spPr bwMode="auto">
          <a:xfrm>
            <a:off x="7559675" y="234950"/>
            <a:ext cx="1439863" cy="882650"/>
          </a:xfrm>
          <a:prstGeom prst="rect">
            <a:avLst/>
          </a:prstGeom>
          <a:noFill/>
          <a:ln w="9525">
            <a:noFill/>
            <a:miter lim="800000"/>
            <a:headEnd/>
            <a:tailEnd/>
          </a:ln>
        </p:spPr>
      </p:pic>
      <p:pic>
        <p:nvPicPr>
          <p:cNvPr id="11" name="Imagen 3"/>
          <p:cNvPicPr>
            <a:picLocks noChangeAspect="1"/>
          </p:cNvPicPr>
          <p:nvPr/>
        </p:nvPicPr>
        <p:blipFill>
          <a:blip r:embed="rId6"/>
          <a:srcRect/>
          <a:stretch>
            <a:fillRect/>
          </a:stretch>
        </p:blipFill>
        <p:spPr bwMode="auto">
          <a:xfrm>
            <a:off x="7524750" y="6330950"/>
            <a:ext cx="1447800" cy="447675"/>
          </a:xfrm>
          <a:prstGeom prst="rect">
            <a:avLst/>
          </a:prstGeom>
          <a:noFill/>
          <a:ln w="9525">
            <a:noFill/>
            <a:miter lim="800000"/>
            <a:headEnd/>
            <a:tailEnd/>
          </a:ln>
        </p:spPr>
      </p:pic>
      <p:sp>
        <p:nvSpPr>
          <p:cNvPr id="12" name="CuadroTexto 11"/>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Tree>
    <p:extLst>
      <p:ext uri="{BB962C8B-B14F-4D97-AF65-F5344CB8AC3E}">
        <p14:creationId xmlns:p14="http://schemas.microsoft.com/office/powerpoint/2010/main" val="13077464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5091" y="366366"/>
            <a:ext cx="7178675" cy="619818"/>
          </a:xfrm>
        </p:spPr>
        <p:txBody>
          <a:bodyPr/>
          <a:lstStyle/>
          <a:p>
            <a:r>
              <a:rPr lang="es-ES" sz="4400" dirty="0" smtClean="0"/>
              <a:t>La </a:t>
            </a:r>
            <a:r>
              <a:rPr lang="es-ES" sz="4400" b="1" dirty="0" smtClean="0">
                <a:solidFill>
                  <a:srgbClr val="00B050"/>
                </a:solidFill>
              </a:rPr>
              <a:t>actividad </a:t>
            </a:r>
            <a:r>
              <a:rPr lang="es-ES" sz="4400" b="1" dirty="0" smtClean="0">
                <a:solidFill>
                  <a:srgbClr val="00B050"/>
                </a:solidFill>
              </a:rPr>
              <a:t>física</a:t>
            </a:r>
            <a:r>
              <a:rPr lang="es-ES" sz="4400" b="1" dirty="0" smtClean="0">
                <a:solidFill>
                  <a:srgbClr val="00B050"/>
                </a:solidFill>
              </a:rPr>
              <a:t> </a:t>
            </a:r>
            <a:r>
              <a:rPr lang="es-ES" sz="4400" dirty="0" smtClean="0"/>
              <a:t>en </a:t>
            </a:r>
            <a:r>
              <a:rPr lang="es-ES" sz="4400" dirty="0" smtClean="0"/>
              <a:t>las </a:t>
            </a:r>
            <a:r>
              <a:rPr lang="es-ES" sz="4400" dirty="0" smtClean="0"/>
              <a:t>pirámides</a:t>
            </a:r>
            <a:endParaRPr lang="es-ES" sz="4400" dirty="0"/>
          </a:p>
        </p:txBody>
      </p:sp>
      <p:sp>
        <p:nvSpPr>
          <p:cNvPr id="3" name="2 Marcador de contenido"/>
          <p:cNvSpPr>
            <a:spLocks noGrp="1"/>
          </p:cNvSpPr>
          <p:nvPr>
            <p:ph idx="1"/>
          </p:nvPr>
        </p:nvSpPr>
        <p:spPr>
          <a:xfrm>
            <a:off x="381000" y="1412875"/>
            <a:ext cx="8382000" cy="4707443"/>
          </a:xfrm>
        </p:spPr>
        <p:txBody>
          <a:bodyPr/>
          <a:lstStyle/>
          <a:p>
            <a:pPr>
              <a:lnSpc>
                <a:spcPct val="114000"/>
              </a:lnSpc>
              <a:spcBef>
                <a:spcPts val="600"/>
              </a:spcBef>
            </a:pPr>
            <a:r>
              <a:rPr lang="es-ES" dirty="0" smtClean="0"/>
              <a:t>Nos recuerdan que …</a:t>
            </a:r>
          </a:p>
          <a:p>
            <a:pPr lvl="1">
              <a:lnSpc>
                <a:spcPct val="114000"/>
              </a:lnSpc>
              <a:spcBef>
                <a:spcPts val="600"/>
              </a:spcBef>
            </a:pPr>
            <a:r>
              <a:rPr lang="es-ES" dirty="0" smtClean="0"/>
              <a:t>Hay que moverse y mantenerse activos todos los días ¡a todas las edades!</a:t>
            </a:r>
          </a:p>
          <a:p>
            <a:pPr lvl="2">
              <a:lnSpc>
                <a:spcPct val="114000"/>
              </a:lnSpc>
              <a:spcBef>
                <a:spcPts val="600"/>
              </a:spcBef>
            </a:pPr>
            <a:r>
              <a:rPr lang="es-ES" dirty="0" smtClean="0"/>
              <a:t>Caminar, pasear, senderismo, jugar a la pelota, montar en bicicleta….</a:t>
            </a:r>
          </a:p>
          <a:p>
            <a:pPr lvl="1">
              <a:lnSpc>
                <a:spcPct val="114000"/>
              </a:lnSpc>
              <a:spcBef>
                <a:spcPts val="600"/>
              </a:spcBef>
            </a:pPr>
            <a:r>
              <a:rPr lang="es-ES" dirty="0" smtClean="0"/>
              <a:t>Hay que hacer alguna actividad deportiva o juego al menos 5 veces a la semana.</a:t>
            </a:r>
          </a:p>
          <a:p>
            <a:pPr lvl="1">
              <a:lnSpc>
                <a:spcPct val="114000"/>
              </a:lnSpc>
              <a:spcBef>
                <a:spcPts val="600"/>
              </a:spcBef>
            </a:pPr>
            <a:r>
              <a:rPr lang="es-ES" dirty="0" smtClean="0"/>
              <a:t>En la </a:t>
            </a:r>
            <a:r>
              <a:rPr lang="es-ES" b="1" dirty="0" smtClean="0">
                <a:solidFill>
                  <a:srgbClr val="FF0000"/>
                </a:solidFill>
                <a:effectLst>
                  <a:outerShdw blurRad="38100" dist="38100" dir="2700000" algn="tl">
                    <a:srgbClr val="000000">
                      <a:alpha val="43137"/>
                    </a:srgbClr>
                  </a:outerShdw>
                </a:effectLst>
              </a:rPr>
              <a:t>zona roja </a:t>
            </a:r>
            <a:r>
              <a:rPr lang="es-ES" dirty="0" smtClean="0"/>
              <a:t>está la TV y otras pantallas…</a:t>
            </a:r>
          </a:p>
          <a:p>
            <a:pPr lvl="1">
              <a:lnSpc>
                <a:spcPct val="114000"/>
              </a:lnSpc>
              <a:spcBef>
                <a:spcPts val="600"/>
              </a:spcBef>
            </a:pPr>
            <a:endParaRPr lang="es-ES" dirty="0"/>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969" r="14294" b="14042"/>
          <a:stretch/>
        </p:blipFill>
        <p:spPr bwMode="auto">
          <a:xfrm>
            <a:off x="7774279" y="4582302"/>
            <a:ext cx="1010653" cy="122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pic>
        <p:nvPicPr>
          <p:cNvPr id="7" name="Imagen 3"/>
          <p:cNvPicPr>
            <a:picLocks noChangeAspect="1"/>
          </p:cNvPicPr>
          <p:nvPr/>
        </p:nvPicPr>
        <p:blipFill>
          <a:blip r:embed="rId4"/>
          <a:srcRect/>
          <a:stretch>
            <a:fillRect/>
          </a:stretch>
        </p:blipFill>
        <p:spPr bwMode="auto">
          <a:xfrm>
            <a:off x="7524750" y="6330950"/>
            <a:ext cx="1447800" cy="447675"/>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Tree>
    <p:extLst>
      <p:ext uri="{BB962C8B-B14F-4D97-AF65-F5344CB8AC3E}">
        <p14:creationId xmlns:p14="http://schemas.microsoft.com/office/powerpoint/2010/main" val="12066785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016025" cy="1883593"/>
          </a:xfrm>
        </p:spPr>
        <p:txBody>
          <a:bodyPr/>
          <a:lstStyle/>
          <a:p>
            <a:r>
              <a:rPr lang="es-ES" sz="4400" dirty="0" smtClean="0"/>
              <a:t>Otra forma de explicar lo que debemos comer a diario: </a:t>
            </a:r>
            <a:r>
              <a:rPr lang="es-ES" dirty="0" smtClean="0"/>
              <a:t/>
            </a:r>
            <a:br>
              <a:rPr lang="es-ES" dirty="0" smtClean="0"/>
            </a:br>
            <a:r>
              <a:rPr lang="es-ES" dirty="0" smtClean="0"/>
              <a:t>El </a:t>
            </a:r>
            <a:r>
              <a:rPr lang="es-ES" dirty="0" smtClean="0"/>
              <a:t>modelo del plato</a:t>
            </a:r>
            <a:endParaRPr lang="es-ES" dirty="0"/>
          </a:p>
        </p:txBody>
      </p:sp>
      <p:pic>
        <p:nvPicPr>
          <p:cNvPr id="1026" name="Picture 2" descr="Mi Plato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322" y="2237644"/>
            <a:ext cx="3869356" cy="354891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pic>
        <p:nvPicPr>
          <p:cNvPr id="5" name="Imagen 3"/>
          <p:cNvPicPr>
            <a:picLocks noChangeAspect="1"/>
          </p:cNvPicPr>
          <p:nvPr/>
        </p:nvPicPr>
        <p:blipFill>
          <a:blip r:embed="rId4"/>
          <a:srcRect/>
          <a:stretch>
            <a:fillRect/>
          </a:stretch>
        </p:blipFill>
        <p:spPr bwMode="auto">
          <a:xfrm>
            <a:off x="7524750" y="6330950"/>
            <a:ext cx="1447800" cy="447675"/>
          </a:xfrm>
          <a:prstGeom prst="rect">
            <a:avLst/>
          </a:prstGeom>
          <a:noFill/>
          <a:ln w="9525">
            <a:noFill/>
            <a:miter lim="800000"/>
            <a:headEnd/>
            <a:tailEnd/>
          </a:ln>
        </p:spPr>
      </p:pic>
      <p:sp>
        <p:nvSpPr>
          <p:cNvPr id="6" name="CuadroTexto 5"/>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Tree>
    <p:extLst>
      <p:ext uri="{BB962C8B-B14F-4D97-AF65-F5344CB8AC3E}">
        <p14:creationId xmlns:p14="http://schemas.microsoft.com/office/powerpoint/2010/main" val="22936782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EP Spanish Spain Transl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8826"/>
            <a:ext cx="5523647" cy="4320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952937" y="4629889"/>
            <a:ext cx="3046601" cy="1077218"/>
          </a:xfrm>
          <a:prstGeom prst="rect">
            <a:avLst/>
          </a:prstGeom>
          <a:noFill/>
        </p:spPr>
        <p:txBody>
          <a:bodyPr wrap="square" rtlCol="0">
            <a:spAutoFit/>
          </a:bodyPr>
          <a:lstStyle/>
          <a:p>
            <a:r>
              <a:rPr lang="es-ES" sz="1600" dirty="0"/>
              <a:t>Fuente: https://www.hsph.harvard.edu/nutritionsource/healthy-eating-plate/translations/spanish_spain/</a:t>
            </a:r>
          </a:p>
        </p:txBody>
      </p:sp>
      <p:sp>
        <p:nvSpPr>
          <p:cNvPr id="5" name="1 Título"/>
          <p:cNvSpPr>
            <a:spLocks noGrp="1"/>
          </p:cNvSpPr>
          <p:nvPr>
            <p:ph type="title"/>
          </p:nvPr>
        </p:nvSpPr>
        <p:spPr>
          <a:xfrm>
            <a:off x="263581" y="250959"/>
            <a:ext cx="8016025" cy="1163395"/>
          </a:xfrm>
        </p:spPr>
        <p:txBody>
          <a:bodyPr/>
          <a:lstStyle/>
          <a:p>
            <a:r>
              <a:rPr lang="es-ES" sz="4000" dirty="0" smtClean="0"/>
              <a:t>Otra forma de explicar lo que debemos comer a diario: </a:t>
            </a:r>
            <a:r>
              <a:rPr lang="es-ES" sz="4400" dirty="0" smtClean="0"/>
              <a:t>El </a:t>
            </a:r>
            <a:r>
              <a:rPr lang="es-ES" sz="4400" dirty="0" smtClean="0"/>
              <a:t>modelo del plato</a:t>
            </a:r>
            <a:endParaRPr lang="es-ES" sz="4400" dirty="0"/>
          </a:p>
        </p:txBody>
      </p:sp>
      <p:pic>
        <p:nvPicPr>
          <p:cNvPr id="7" name="Imagen 6"/>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pic>
        <p:nvPicPr>
          <p:cNvPr id="8" name="Imagen 3"/>
          <p:cNvPicPr>
            <a:picLocks noChangeAspect="1"/>
          </p:cNvPicPr>
          <p:nvPr/>
        </p:nvPicPr>
        <p:blipFill>
          <a:blip r:embed="rId4"/>
          <a:srcRect/>
          <a:stretch>
            <a:fillRect/>
          </a:stretch>
        </p:blipFill>
        <p:spPr bwMode="auto">
          <a:xfrm>
            <a:off x="7524750" y="6330950"/>
            <a:ext cx="1447800" cy="447675"/>
          </a:xfrm>
          <a:prstGeom prst="rect">
            <a:avLst/>
          </a:prstGeom>
          <a:noFill/>
          <a:ln w="9525">
            <a:noFill/>
            <a:miter lim="800000"/>
            <a:headEnd/>
            <a:tailEnd/>
          </a:ln>
        </p:spPr>
      </p:pic>
      <p:sp>
        <p:nvSpPr>
          <p:cNvPr id="9" name="CuadroTexto 8"/>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Tree>
    <p:extLst>
      <p:ext uri="{BB962C8B-B14F-4D97-AF65-F5344CB8AC3E}">
        <p14:creationId xmlns:p14="http://schemas.microsoft.com/office/powerpoint/2010/main" val="36349310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346868"/>
            <a:ext cx="6293902" cy="1329595"/>
          </a:xfrm>
        </p:spPr>
        <p:txBody>
          <a:bodyPr numCol="1" anchorCtr="0" compatLnSpc="1">
            <a:prstTxWarp prst="textNoShape">
              <a:avLst/>
            </a:prstTxWarp>
          </a:bodyPr>
          <a:lstStyle/>
          <a:p>
            <a:pPr eaLnBrk="1" hangingPunct="1">
              <a:defRPr/>
            </a:pPr>
            <a:r>
              <a:rPr lang="es-ES" dirty="0" smtClean="0">
                <a:ln>
                  <a:noFill/>
                </a:ln>
                <a:solidFill>
                  <a:schemeClr val="tx1"/>
                </a:solidFill>
                <a:effectLst>
                  <a:outerShdw blurRad="38100" dist="38100" dir="2700000" algn="tl">
                    <a:srgbClr val="000000">
                      <a:alpha val="43137"/>
                    </a:srgbClr>
                  </a:outerShdw>
                </a:effectLst>
              </a:rPr>
              <a:t>¿Qué nos dicen las pirámides alimentarias?</a:t>
            </a:r>
          </a:p>
        </p:txBody>
      </p:sp>
      <p:sp>
        <p:nvSpPr>
          <p:cNvPr id="19458" name="Rectangle 3"/>
          <p:cNvSpPr>
            <a:spLocks noGrp="1"/>
          </p:cNvSpPr>
          <p:nvPr>
            <p:ph type="body" idx="1"/>
          </p:nvPr>
        </p:nvSpPr>
        <p:spPr>
          <a:xfrm>
            <a:off x="665163" y="2104339"/>
            <a:ext cx="7535053" cy="2917598"/>
          </a:xfrm>
        </p:spPr>
        <p:txBody>
          <a:bodyPr/>
          <a:lstStyle/>
          <a:p>
            <a:pPr lvl="1" eaLnBrk="1" hangingPunct="1">
              <a:lnSpc>
                <a:spcPct val="114000"/>
              </a:lnSpc>
              <a:spcBef>
                <a:spcPts val="0"/>
              </a:spcBef>
            </a:pPr>
            <a:r>
              <a:rPr lang="es-ES" sz="3200" dirty="0" smtClean="0"/>
              <a:t>La base: </a:t>
            </a:r>
            <a:r>
              <a:rPr lang="es-ES" sz="3200" b="1" dirty="0" smtClean="0">
                <a:solidFill>
                  <a:srgbClr val="00B050"/>
                </a:solidFill>
                <a:effectLst>
                  <a:outerShdw blurRad="38100" dist="38100" dir="2700000" algn="tl">
                    <a:srgbClr val="000000">
                      <a:alpha val="43137"/>
                    </a:srgbClr>
                  </a:outerShdw>
                </a:effectLst>
              </a:rPr>
              <a:t>alimentos para todos los días.</a:t>
            </a:r>
          </a:p>
          <a:p>
            <a:pPr lvl="1" eaLnBrk="1" hangingPunct="1">
              <a:lnSpc>
                <a:spcPct val="114000"/>
              </a:lnSpc>
              <a:spcBef>
                <a:spcPts val="0"/>
              </a:spcBef>
            </a:pPr>
            <a:r>
              <a:rPr lang="es-ES" sz="3200" b="1" dirty="0" smtClean="0">
                <a:solidFill>
                  <a:srgbClr val="FFC000"/>
                </a:solidFill>
                <a:effectLst>
                  <a:outerShdw blurRad="38100" dist="38100" dir="2700000" algn="tl">
                    <a:srgbClr val="000000">
                      <a:alpha val="43137"/>
                    </a:srgbClr>
                  </a:outerShdw>
                </a:effectLst>
              </a:rPr>
              <a:t>Zona amarilla: </a:t>
            </a:r>
            <a:r>
              <a:rPr lang="es-ES" sz="3200" dirty="0" smtClean="0"/>
              <a:t>Alimentos frecuentes, pero no todos los días.</a:t>
            </a:r>
          </a:p>
          <a:p>
            <a:pPr lvl="1" eaLnBrk="1" hangingPunct="1">
              <a:lnSpc>
                <a:spcPct val="114000"/>
              </a:lnSpc>
              <a:spcBef>
                <a:spcPts val="0"/>
              </a:spcBef>
            </a:pPr>
            <a:r>
              <a:rPr lang="es-ES" sz="3200" b="1" dirty="0" smtClean="0">
                <a:solidFill>
                  <a:srgbClr val="FF0000"/>
                </a:solidFill>
                <a:effectLst>
                  <a:outerShdw blurRad="38100" dist="38100" dir="2700000" algn="tl">
                    <a:srgbClr val="000000">
                      <a:alpha val="43137"/>
                    </a:srgbClr>
                  </a:outerShdw>
                </a:effectLst>
              </a:rPr>
              <a:t>Zona roja: </a:t>
            </a:r>
            <a:r>
              <a:rPr lang="es-ES" sz="3200" dirty="0" smtClean="0"/>
              <a:t>Mejor casi nunca.</a:t>
            </a:r>
          </a:p>
          <a:p>
            <a:pPr lvl="1" eaLnBrk="1" hangingPunct="1">
              <a:lnSpc>
                <a:spcPct val="114000"/>
              </a:lnSpc>
              <a:spcBef>
                <a:spcPts val="0"/>
              </a:spcBef>
            </a:pPr>
            <a:r>
              <a:rPr lang="es-ES" sz="3200" dirty="0" smtClean="0"/>
              <a:t>No se olvidan de </a:t>
            </a:r>
            <a:r>
              <a:rPr lang="es-ES" sz="3200" b="1" dirty="0" smtClean="0">
                <a:solidFill>
                  <a:srgbClr val="00B0F0"/>
                </a:solidFill>
                <a:effectLst>
                  <a:outerShdw blurRad="38100" dist="38100" dir="2700000" algn="tl">
                    <a:srgbClr val="000000">
                      <a:alpha val="43137"/>
                    </a:srgbClr>
                  </a:outerShdw>
                </a:effectLst>
              </a:rPr>
              <a:t>la actividad física.</a:t>
            </a:r>
            <a:endParaRPr lang="es-ES" sz="3200" b="1" dirty="0">
              <a:solidFill>
                <a:srgbClr val="00B0F0"/>
              </a:solidFill>
              <a:effectLst>
                <a:outerShdw blurRad="38100" dist="38100" dir="2700000" algn="tl">
                  <a:srgbClr val="000000">
                    <a:alpha val="43137"/>
                  </a:srgbClr>
                </a:outerShdw>
              </a:effectLst>
            </a:endParaRP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4127" y="4463074"/>
            <a:ext cx="113541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9382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969" y="4070804"/>
            <a:ext cx="1602436" cy="174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4034614"/>
            <a:ext cx="1964068" cy="175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4556" y="182880"/>
            <a:ext cx="3105360" cy="459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5292848"/>
            <a:ext cx="1653017" cy="369332"/>
          </a:xfrm>
          <a:prstGeom prst="rect">
            <a:avLst/>
          </a:prstGeom>
          <a:noFill/>
        </p:spPr>
        <p:txBody>
          <a:bodyPr wrap="none" rtlCol="0">
            <a:spAutoFit/>
          </a:bodyPr>
          <a:lstStyle/>
          <a:p>
            <a:r>
              <a:rPr lang="es-ES" b="1" i="1" dirty="0" smtClean="0">
                <a:solidFill>
                  <a:srgbClr val="0070C0"/>
                </a:solidFill>
              </a:rPr>
              <a:t>¡¡Hay muchas!!</a:t>
            </a:r>
            <a:endParaRPr lang="es-ES" b="1" i="1" dirty="0">
              <a:solidFill>
                <a:srgbClr val="0070C0"/>
              </a:solidFill>
            </a:endParaRPr>
          </a:p>
        </p:txBody>
      </p:sp>
      <p:sp>
        <p:nvSpPr>
          <p:cNvPr id="3" name="2 CuadroTexto"/>
          <p:cNvSpPr txBox="1"/>
          <p:nvPr/>
        </p:nvSpPr>
        <p:spPr>
          <a:xfrm>
            <a:off x="763001" y="3020144"/>
            <a:ext cx="2586927" cy="369332"/>
          </a:xfrm>
          <a:prstGeom prst="rect">
            <a:avLst/>
          </a:prstGeom>
          <a:noFill/>
        </p:spPr>
        <p:txBody>
          <a:bodyPr wrap="none" rtlCol="0">
            <a:spAutoFit/>
          </a:bodyPr>
          <a:lstStyle/>
          <a:p>
            <a:r>
              <a:rPr lang="es-ES" dirty="0" smtClean="0">
                <a:hlinkClick r:id="rId5"/>
              </a:rPr>
              <a:t>Estrategia Naos- Pirámide</a:t>
            </a:r>
            <a:endParaRPr lang="es-ES" dirty="0"/>
          </a:p>
        </p:txBody>
      </p:sp>
      <p:sp>
        <p:nvSpPr>
          <p:cNvPr id="4" name="3 Flecha derecha"/>
          <p:cNvSpPr/>
          <p:nvPr/>
        </p:nvSpPr>
        <p:spPr bwMode="auto">
          <a:xfrm>
            <a:off x="687897" y="2751589"/>
            <a:ext cx="3197508" cy="973123"/>
          </a:xfrm>
          <a:prstGeom prst="rightArrow">
            <a:avLst/>
          </a:prstGeom>
          <a:noFill/>
          <a:ln>
            <a:solidFill>
              <a:schemeClr val="accent1">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chemeClr val="tx1"/>
              </a:solidFill>
              <a:latin typeface="Segoe" pitchFamily="34" charset="0"/>
            </a:endParaRPr>
          </a:p>
        </p:txBody>
      </p:sp>
      <p:sp>
        <p:nvSpPr>
          <p:cNvPr id="8" name="7 Llamada ovalada"/>
          <p:cNvSpPr/>
          <p:nvPr/>
        </p:nvSpPr>
        <p:spPr bwMode="auto">
          <a:xfrm>
            <a:off x="1230148" y="697141"/>
            <a:ext cx="1652631" cy="1159095"/>
          </a:xfrm>
          <a:prstGeom prst="wedgeEllipseCallout">
            <a:avLst>
              <a:gd name="adj1" fmla="val 94396"/>
              <a:gd name="adj2" fmla="val 48749"/>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s-ES" b="1" dirty="0">
                <a:solidFill>
                  <a:schemeClr val="tx1"/>
                </a:solidFill>
              </a:rPr>
              <a:t>Una guía visual</a:t>
            </a:r>
          </a:p>
        </p:txBody>
      </p:sp>
      <p:sp>
        <p:nvSpPr>
          <p:cNvPr id="14" name="13 Llamada ovalada"/>
          <p:cNvSpPr/>
          <p:nvPr/>
        </p:nvSpPr>
        <p:spPr bwMode="auto">
          <a:xfrm>
            <a:off x="6769916" y="269995"/>
            <a:ext cx="2248956" cy="1586242"/>
          </a:xfrm>
          <a:prstGeom prst="wedgeEllipseCallout">
            <a:avLst>
              <a:gd name="adj1" fmla="val -79947"/>
              <a:gd name="adj2" fmla="val 91545"/>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s-ES" b="1" dirty="0">
                <a:solidFill>
                  <a:schemeClr val="tx1"/>
                </a:solidFill>
              </a:rPr>
              <a:t>Explican lo que debemos comer para mantener  la salud</a:t>
            </a:r>
          </a:p>
        </p:txBody>
      </p:sp>
      <p:pic>
        <p:nvPicPr>
          <p:cNvPr id="11" name="Imagen 3"/>
          <p:cNvPicPr>
            <a:picLocks noChangeAspect="1"/>
          </p:cNvPicPr>
          <p:nvPr/>
        </p:nvPicPr>
        <p:blipFill>
          <a:blip r:embed="rId6"/>
          <a:srcRect/>
          <a:stretch>
            <a:fillRect/>
          </a:stretch>
        </p:blipFill>
        <p:spPr bwMode="auto">
          <a:xfrm>
            <a:off x="7524750" y="6330950"/>
            <a:ext cx="1447800" cy="447675"/>
          </a:xfrm>
          <a:prstGeom prst="rect">
            <a:avLst/>
          </a:prstGeom>
          <a:noFill/>
          <a:ln w="9525">
            <a:noFill/>
            <a:miter lim="800000"/>
            <a:headEnd/>
            <a:tailEnd/>
          </a:ln>
        </p:spPr>
      </p:pic>
      <p:sp>
        <p:nvSpPr>
          <p:cNvPr id="12" name="CuadroTexto 11"/>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4087582"/>
            <a:ext cx="2313705" cy="169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4034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La base de la pirámide</a:t>
            </a:r>
            <a:endParaRPr lang="es-ES" b="1" dirty="0">
              <a:solidFill>
                <a:srgbClr val="00B050"/>
              </a:solidFill>
            </a:endParaRPr>
          </a:p>
        </p:txBody>
      </p:sp>
      <p:sp>
        <p:nvSpPr>
          <p:cNvPr id="3" name="2 Marcador de texto"/>
          <p:cNvSpPr>
            <a:spLocks noGrp="1"/>
          </p:cNvSpPr>
          <p:nvPr>
            <p:ph type="body" sz="quarter" idx="10"/>
          </p:nvPr>
        </p:nvSpPr>
        <p:spPr>
          <a:xfrm>
            <a:off x="381000" y="1411552"/>
            <a:ext cx="8382000" cy="2919325"/>
          </a:xfrm>
        </p:spPr>
        <p:txBody>
          <a:bodyPr/>
          <a:lstStyle/>
          <a:p>
            <a:pPr>
              <a:lnSpc>
                <a:spcPct val="114000"/>
              </a:lnSpc>
              <a:spcBef>
                <a:spcPts val="0"/>
              </a:spcBef>
            </a:pPr>
            <a:r>
              <a:rPr lang="es-ES" sz="2800" dirty="0" smtClean="0"/>
              <a:t>Alimentos que son </a:t>
            </a:r>
            <a:r>
              <a:rPr lang="es-ES" sz="2800" b="1" dirty="0" smtClean="0">
                <a:solidFill>
                  <a:srgbClr val="00B050"/>
                </a:solidFill>
                <a:effectLst>
                  <a:outerShdw blurRad="38100" dist="38100" dir="2700000" algn="tl">
                    <a:srgbClr val="000000">
                      <a:alpha val="43137"/>
                    </a:srgbClr>
                  </a:outerShdw>
                </a:effectLst>
              </a:rPr>
              <a:t>la base de nuestra alimentación.</a:t>
            </a:r>
          </a:p>
          <a:p>
            <a:pPr>
              <a:lnSpc>
                <a:spcPct val="114000"/>
              </a:lnSpc>
              <a:spcBef>
                <a:spcPts val="0"/>
              </a:spcBef>
            </a:pPr>
            <a:r>
              <a:rPr lang="es-ES" sz="2800" dirty="0" smtClean="0"/>
              <a:t>Son FUNDAMENTALES y se deben tomar </a:t>
            </a:r>
            <a:r>
              <a:rPr lang="es-ES" sz="2800" b="1" dirty="0" smtClean="0"/>
              <a:t>a diario. </a:t>
            </a:r>
            <a:r>
              <a:rPr lang="es-ES" sz="2800" dirty="0"/>
              <a:t>In</a:t>
            </a:r>
            <a:r>
              <a:rPr lang="es-ES" sz="2800" dirty="0" smtClean="0"/>
              <a:t>cluso varias veces al día.</a:t>
            </a:r>
          </a:p>
          <a:p>
            <a:pPr>
              <a:lnSpc>
                <a:spcPct val="114000"/>
              </a:lnSpc>
              <a:spcBef>
                <a:spcPts val="0"/>
              </a:spcBef>
            </a:pPr>
            <a:r>
              <a:rPr lang="es-ES" sz="2800" dirty="0" smtClean="0"/>
              <a:t>Sobre todo VEGETALES</a:t>
            </a:r>
          </a:p>
          <a:p>
            <a:pPr>
              <a:lnSpc>
                <a:spcPct val="114000"/>
              </a:lnSpc>
              <a:spcBef>
                <a:spcPts val="0"/>
              </a:spcBef>
            </a:pPr>
            <a:r>
              <a:rPr lang="es-ES" sz="2800" dirty="0" smtClean="0"/>
              <a:t>Incluye el AGUA. Es la mejor bebida.</a:t>
            </a:r>
          </a:p>
          <a:p>
            <a:pPr>
              <a:lnSpc>
                <a:spcPct val="114000"/>
              </a:lnSpc>
              <a:spcBef>
                <a:spcPts val="0"/>
              </a:spcBef>
            </a:pPr>
            <a:r>
              <a:rPr lang="es-ES" sz="2800" dirty="0" smtClean="0"/>
              <a:t>Y la LECHE, pero no más de 500 ml al día.</a:t>
            </a:r>
            <a:endParaRPr lang="es-ES" sz="2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309" y="4362275"/>
            <a:ext cx="2401347" cy="160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6819" y="4362275"/>
            <a:ext cx="2561436" cy="160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4824" y="4383247"/>
            <a:ext cx="1117798" cy="157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27" y="4363673"/>
            <a:ext cx="1579926" cy="157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ttp://www.queralto.com/blog/wp-content/uploads/ACEITEOLIV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1872" y="4403553"/>
            <a:ext cx="1225501" cy="154004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4"/>
          <p:cNvPicPr>
            <a:picLocks noChangeAspect="1"/>
          </p:cNvPicPr>
          <p:nvPr/>
        </p:nvPicPr>
        <p:blipFill>
          <a:blip r:embed="rId7"/>
          <a:srcRect/>
          <a:stretch>
            <a:fillRect/>
          </a:stretch>
        </p:blipFill>
        <p:spPr bwMode="auto">
          <a:xfrm>
            <a:off x="7559675" y="234950"/>
            <a:ext cx="1439863" cy="882650"/>
          </a:xfrm>
          <a:prstGeom prst="rect">
            <a:avLst/>
          </a:prstGeom>
          <a:noFill/>
          <a:ln w="9525">
            <a:noFill/>
            <a:miter lim="800000"/>
            <a:headEnd/>
            <a:tailEnd/>
          </a:ln>
        </p:spPr>
      </p:pic>
      <p:pic>
        <p:nvPicPr>
          <p:cNvPr id="10" name="Imagen 3"/>
          <p:cNvPicPr>
            <a:picLocks noChangeAspect="1"/>
          </p:cNvPicPr>
          <p:nvPr/>
        </p:nvPicPr>
        <p:blipFill>
          <a:blip r:embed="rId8"/>
          <a:srcRect/>
          <a:stretch>
            <a:fillRect/>
          </a:stretch>
        </p:blipFill>
        <p:spPr bwMode="auto">
          <a:xfrm>
            <a:off x="7524750" y="6330950"/>
            <a:ext cx="1447800" cy="447675"/>
          </a:xfrm>
          <a:prstGeom prst="rect">
            <a:avLst/>
          </a:prstGeom>
          <a:noFill/>
          <a:ln w="9525">
            <a:noFill/>
            <a:miter lim="800000"/>
            <a:headEnd/>
            <a:tailEnd/>
          </a:ln>
        </p:spPr>
      </p:pic>
      <p:sp>
        <p:nvSpPr>
          <p:cNvPr id="11" name="CuadroTexto 10"/>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Tree>
    <p:extLst>
      <p:ext uri="{BB962C8B-B14F-4D97-AF65-F5344CB8AC3E}">
        <p14:creationId xmlns:p14="http://schemas.microsoft.com/office/powerpoint/2010/main" val="1258939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muralesyvinilos.com/murales/cesta_verdura_muralesyvinilos_5652451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744" y="3851116"/>
            <a:ext cx="2655702" cy="207476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b="1" dirty="0" smtClean="0">
                <a:solidFill>
                  <a:srgbClr val="00B050"/>
                </a:solidFill>
              </a:rPr>
              <a:t>Frutas y verduras</a:t>
            </a:r>
            <a:endParaRPr lang="es-ES" b="1" dirty="0">
              <a:solidFill>
                <a:srgbClr val="00B050"/>
              </a:solidFill>
            </a:endParaRPr>
          </a:p>
        </p:txBody>
      </p:sp>
      <p:sp>
        <p:nvSpPr>
          <p:cNvPr id="3" name="2 Marcador de texto"/>
          <p:cNvSpPr>
            <a:spLocks noGrp="1"/>
          </p:cNvSpPr>
          <p:nvPr>
            <p:ph type="body" sz="quarter" idx="10"/>
          </p:nvPr>
        </p:nvSpPr>
        <p:spPr>
          <a:xfrm>
            <a:off x="381000" y="1411552"/>
            <a:ext cx="8382000" cy="2960747"/>
          </a:xfrm>
        </p:spPr>
        <p:txBody>
          <a:bodyPr/>
          <a:lstStyle/>
          <a:p>
            <a:pPr>
              <a:lnSpc>
                <a:spcPct val="114000"/>
              </a:lnSpc>
              <a:spcBef>
                <a:spcPts val="600"/>
              </a:spcBef>
            </a:pPr>
            <a:r>
              <a:rPr lang="es-ES" dirty="0" smtClean="0"/>
              <a:t>Frescas o cocinadas ¡a diario! </a:t>
            </a:r>
          </a:p>
          <a:p>
            <a:pPr>
              <a:lnSpc>
                <a:spcPct val="114000"/>
              </a:lnSpc>
              <a:spcBef>
                <a:spcPts val="600"/>
              </a:spcBef>
            </a:pPr>
            <a:r>
              <a:rPr lang="es-ES" dirty="0" smtClean="0"/>
              <a:t>Ricas y variadas. Tienen muchas vitaminas y </a:t>
            </a:r>
            <a:r>
              <a:rPr lang="es-ES" dirty="0" smtClean="0"/>
              <a:t>minerales.</a:t>
            </a:r>
            <a:endParaRPr lang="es-ES" dirty="0" smtClean="0"/>
          </a:p>
          <a:p>
            <a:pPr>
              <a:lnSpc>
                <a:spcPct val="114000"/>
              </a:lnSpc>
              <a:spcBef>
                <a:spcPts val="600"/>
              </a:spcBef>
            </a:pPr>
            <a:r>
              <a:rPr lang="es-ES" dirty="0" smtClean="0"/>
              <a:t>Mejor las de cada estación. Más ricas y más baratas.</a:t>
            </a:r>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470" y="3823788"/>
            <a:ext cx="2421213" cy="21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4"/>
          <p:cNvPicPr>
            <a:picLocks noChangeAspect="1"/>
          </p:cNvPicPr>
          <p:nvPr/>
        </p:nvPicPr>
        <p:blipFill>
          <a:blip r:embed="rId4"/>
          <a:srcRect/>
          <a:stretch>
            <a:fillRect/>
          </a:stretch>
        </p:blipFill>
        <p:spPr bwMode="auto">
          <a:xfrm>
            <a:off x="7559675" y="234950"/>
            <a:ext cx="1439863" cy="882650"/>
          </a:xfrm>
          <a:prstGeom prst="rect">
            <a:avLst/>
          </a:prstGeom>
          <a:noFill/>
          <a:ln w="9525">
            <a:noFill/>
            <a:miter lim="800000"/>
            <a:headEnd/>
            <a:tailEnd/>
          </a:ln>
        </p:spPr>
      </p:pic>
      <p:pic>
        <p:nvPicPr>
          <p:cNvPr id="7" name="Imagen 3"/>
          <p:cNvPicPr>
            <a:picLocks noChangeAspect="1"/>
          </p:cNvPicPr>
          <p:nvPr/>
        </p:nvPicPr>
        <p:blipFill>
          <a:blip r:embed="rId5"/>
          <a:srcRect/>
          <a:stretch>
            <a:fillRect/>
          </a:stretch>
        </p:blipFill>
        <p:spPr bwMode="auto">
          <a:xfrm>
            <a:off x="7524750" y="6330950"/>
            <a:ext cx="1447800" cy="447675"/>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Tree>
    <p:extLst>
      <p:ext uri="{BB962C8B-B14F-4D97-AF65-F5344CB8AC3E}">
        <p14:creationId xmlns:p14="http://schemas.microsoft.com/office/powerpoint/2010/main" val="32083342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B050"/>
                </a:solidFill>
              </a:rPr>
              <a:t>Cereales</a:t>
            </a:r>
            <a:endParaRPr lang="es-ES" b="1" dirty="0">
              <a:solidFill>
                <a:srgbClr val="00B050"/>
              </a:solidFill>
            </a:endParaRPr>
          </a:p>
        </p:txBody>
      </p:sp>
      <p:sp>
        <p:nvSpPr>
          <p:cNvPr id="3" name="2 Marcador de texto"/>
          <p:cNvSpPr>
            <a:spLocks noGrp="1"/>
          </p:cNvSpPr>
          <p:nvPr>
            <p:ph type="body" sz="quarter" idx="10"/>
          </p:nvPr>
        </p:nvSpPr>
        <p:spPr>
          <a:xfrm>
            <a:off x="381000" y="1411552"/>
            <a:ext cx="8382000" cy="2367443"/>
          </a:xfrm>
        </p:spPr>
        <p:txBody>
          <a:bodyPr/>
          <a:lstStyle/>
          <a:p>
            <a:pPr>
              <a:lnSpc>
                <a:spcPct val="114000"/>
              </a:lnSpc>
              <a:spcBef>
                <a:spcPts val="600"/>
              </a:spcBef>
            </a:pPr>
            <a:r>
              <a:rPr lang="es-ES" dirty="0" smtClean="0"/>
              <a:t>Incluyen PAN, PASTA Y ARROZ</a:t>
            </a:r>
          </a:p>
          <a:p>
            <a:pPr>
              <a:lnSpc>
                <a:spcPct val="114000"/>
              </a:lnSpc>
              <a:spcBef>
                <a:spcPts val="600"/>
              </a:spcBef>
            </a:pPr>
            <a:r>
              <a:rPr lang="es-ES" dirty="0" smtClean="0"/>
              <a:t>Lo mejor: que sean INTEGRALES. Aportan más fibra, vitaminas y minerales.</a:t>
            </a:r>
          </a:p>
          <a:p>
            <a:pPr>
              <a:lnSpc>
                <a:spcPct val="114000"/>
              </a:lnSpc>
              <a:spcBef>
                <a:spcPts val="600"/>
              </a:spcBef>
            </a:pPr>
            <a:endParaRPr lang="es-E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2866" y="3733100"/>
            <a:ext cx="3568116" cy="223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489" y="4532067"/>
            <a:ext cx="1851172" cy="125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56" y="4454553"/>
            <a:ext cx="1666935" cy="127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Llamada ovalada"/>
          <p:cNvSpPr/>
          <p:nvPr/>
        </p:nvSpPr>
        <p:spPr bwMode="auto">
          <a:xfrm>
            <a:off x="6044600" y="2768958"/>
            <a:ext cx="3078759" cy="1030174"/>
          </a:xfrm>
          <a:prstGeom prst="wedgeEllipseCallout">
            <a:avLst>
              <a:gd name="adj1" fmla="val -42232"/>
              <a:gd name="adj2" fmla="val 131298"/>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dirty="0" smtClean="0">
                <a:solidFill>
                  <a:schemeClr val="tx1"/>
                </a:solidFill>
                <a:latin typeface="Arial" pitchFamily="34" charset="0"/>
                <a:cs typeface="Arial" pitchFamily="34" charset="0"/>
              </a:rPr>
              <a:t>¡Atención!: En la zona “verde</a:t>
            </a:r>
            <a:r>
              <a:rPr lang="es-ES" sz="1400" b="1" dirty="0" smtClean="0">
                <a:solidFill>
                  <a:schemeClr val="tx1"/>
                </a:solidFill>
                <a:latin typeface="Arial" pitchFamily="34" charset="0"/>
                <a:cs typeface="Arial" pitchFamily="34" charset="0"/>
              </a:rPr>
              <a:t>” NO están </a:t>
            </a:r>
            <a:r>
              <a:rPr lang="es-ES" sz="1400" dirty="0" smtClean="0">
                <a:solidFill>
                  <a:schemeClr val="tx1"/>
                </a:solidFill>
                <a:latin typeface="Arial" pitchFamily="34" charset="0"/>
                <a:cs typeface="Arial" pitchFamily="34" charset="0"/>
              </a:rPr>
              <a:t>los </a:t>
            </a:r>
            <a:r>
              <a:rPr lang="es-ES" sz="1400" b="1" dirty="0" smtClean="0">
                <a:solidFill>
                  <a:schemeClr val="tx1"/>
                </a:solidFill>
                <a:latin typeface="Arial" pitchFamily="34" charset="0"/>
                <a:cs typeface="Arial" pitchFamily="34" charset="0"/>
              </a:rPr>
              <a:t>cereales azucarados ni </a:t>
            </a:r>
            <a:r>
              <a:rPr lang="es-ES" sz="1400" b="1" dirty="0" err="1" smtClean="0">
                <a:solidFill>
                  <a:schemeClr val="tx1"/>
                </a:solidFill>
                <a:latin typeface="Arial" pitchFamily="34" charset="0"/>
                <a:cs typeface="Arial" pitchFamily="34" charset="0"/>
              </a:rPr>
              <a:t>chocolateados</a:t>
            </a:r>
            <a:r>
              <a:rPr lang="es-ES" sz="1400" dirty="0" smtClean="0">
                <a:solidFill>
                  <a:schemeClr val="tx1"/>
                </a:solidFill>
                <a:latin typeface="Arial" pitchFamily="34" charset="0"/>
                <a:cs typeface="Arial" pitchFamily="34" charset="0"/>
              </a:rPr>
              <a:t>!!!</a:t>
            </a:r>
          </a:p>
        </p:txBody>
      </p:sp>
      <p:pic>
        <p:nvPicPr>
          <p:cNvPr id="8" name="Imagen 4"/>
          <p:cNvPicPr>
            <a:picLocks noChangeAspect="1"/>
          </p:cNvPicPr>
          <p:nvPr/>
        </p:nvPicPr>
        <p:blipFill>
          <a:blip r:embed="rId5"/>
          <a:srcRect/>
          <a:stretch>
            <a:fillRect/>
          </a:stretch>
        </p:blipFill>
        <p:spPr bwMode="auto">
          <a:xfrm>
            <a:off x="7559675" y="234950"/>
            <a:ext cx="1439863" cy="882650"/>
          </a:xfrm>
          <a:prstGeom prst="rect">
            <a:avLst/>
          </a:prstGeom>
          <a:noFill/>
          <a:ln w="9525">
            <a:noFill/>
            <a:miter lim="800000"/>
            <a:headEnd/>
            <a:tailEnd/>
          </a:ln>
        </p:spPr>
      </p:pic>
      <p:pic>
        <p:nvPicPr>
          <p:cNvPr id="9" name="Imagen 3"/>
          <p:cNvPicPr>
            <a:picLocks noChangeAspect="1"/>
          </p:cNvPicPr>
          <p:nvPr/>
        </p:nvPicPr>
        <p:blipFill>
          <a:blip r:embed="rId6"/>
          <a:srcRect/>
          <a:stretch>
            <a:fillRect/>
          </a:stretch>
        </p:blipFill>
        <p:spPr bwMode="auto">
          <a:xfrm>
            <a:off x="7524750" y="6330950"/>
            <a:ext cx="1447800" cy="447675"/>
          </a:xfrm>
          <a:prstGeom prst="rect">
            <a:avLst/>
          </a:prstGeom>
          <a:noFill/>
          <a:ln w="9525">
            <a:noFill/>
            <a:miter lim="800000"/>
            <a:headEnd/>
            <a:tailEnd/>
          </a:ln>
        </p:spPr>
      </p:pic>
      <p:sp>
        <p:nvSpPr>
          <p:cNvPr id="10" name="CuadroTexto 9"/>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Tree>
    <p:extLst>
      <p:ext uri="{BB962C8B-B14F-4D97-AF65-F5344CB8AC3E}">
        <p14:creationId xmlns:p14="http://schemas.microsoft.com/office/powerpoint/2010/main" val="29025364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11" t="38877" r="54605" b="18176"/>
          <a:stretch/>
        </p:blipFill>
        <p:spPr bwMode="auto">
          <a:xfrm>
            <a:off x="38637" y="4413321"/>
            <a:ext cx="1743305" cy="157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b="1" dirty="0" smtClean="0">
                <a:solidFill>
                  <a:srgbClr val="00B050"/>
                </a:solidFill>
              </a:rPr>
              <a:t>La leche </a:t>
            </a:r>
            <a:r>
              <a:rPr lang="es-ES" dirty="0" smtClean="0"/>
              <a:t>y los derivados</a:t>
            </a:r>
            <a:endParaRPr lang="es-ES" dirty="0"/>
          </a:p>
        </p:txBody>
      </p:sp>
      <p:sp>
        <p:nvSpPr>
          <p:cNvPr id="3" name="2 Marcador de texto"/>
          <p:cNvSpPr>
            <a:spLocks noGrp="1"/>
          </p:cNvSpPr>
          <p:nvPr>
            <p:ph type="body" sz="quarter" idx="10"/>
          </p:nvPr>
        </p:nvSpPr>
        <p:spPr>
          <a:xfrm>
            <a:off x="381000" y="1411552"/>
            <a:ext cx="8382000" cy="3005759"/>
          </a:xfrm>
        </p:spPr>
        <p:txBody>
          <a:bodyPr/>
          <a:lstStyle/>
          <a:p>
            <a:pPr>
              <a:lnSpc>
                <a:spcPct val="114000"/>
              </a:lnSpc>
              <a:spcBef>
                <a:spcPts val="600"/>
              </a:spcBef>
            </a:pPr>
            <a:r>
              <a:rPr lang="es-ES" dirty="0" smtClean="0"/>
              <a:t>Leche entera a partir de los 12 meses de edad.</a:t>
            </a:r>
          </a:p>
          <a:p>
            <a:pPr>
              <a:lnSpc>
                <a:spcPct val="114000"/>
              </a:lnSpc>
              <a:spcBef>
                <a:spcPts val="600"/>
              </a:spcBef>
            </a:pPr>
            <a:r>
              <a:rPr lang="es-ES" dirty="0" smtClean="0"/>
              <a:t>Semidesnatada (opcional) después de cumplir los 3 años.</a:t>
            </a:r>
          </a:p>
          <a:p>
            <a:pPr>
              <a:lnSpc>
                <a:spcPct val="114000"/>
              </a:lnSpc>
              <a:spcBef>
                <a:spcPts val="600"/>
              </a:spcBef>
            </a:pPr>
            <a:r>
              <a:rPr lang="es-ES" dirty="0" smtClean="0"/>
              <a:t>Solo 2-3 raciones cada día.</a:t>
            </a:r>
          </a:p>
          <a:p>
            <a:pPr>
              <a:lnSpc>
                <a:spcPct val="114000"/>
              </a:lnSpc>
              <a:spcBef>
                <a:spcPts val="600"/>
              </a:spcBef>
            </a:pPr>
            <a:r>
              <a:rPr lang="es-ES" dirty="0" smtClean="0"/>
              <a:t>Yogurt y queso </a:t>
            </a:r>
            <a:endParaRPr lang="es-ES" dirty="0"/>
          </a:p>
        </p:txBody>
      </p:sp>
      <p:sp>
        <p:nvSpPr>
          <p:cNvPr id="4" name="3 Llamada ovalada"/>
          <p:cNvSpPr/>
          <p:nvPr/>
        </p:nvSpPr>
        <p:spPr bwMode="auto">
          <a:xfrm>
            <a:off x="1828111" y="4413321"/>
            <a:ext cx="3829722" cy="1352281"/>
          </a:xfrm>
          <a:prstGeom prst="wedgeEllipseCallout">
            <a:avLst>
              <a:gd name="adj1" fmla="val -55244"/>
              <a:gd name="adj2" fmla="val 5442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dirty="0" smtClean="0">
                <a:solidFill>
                  <a:schemeClr val="tx1"/>
                </a:solidFill>
                <a:latin typeface="Arial" pitchFamily="34" charset="0"/>
                <a:cs typeface="Arial" pitchFamily="34" charset="0"/>
              </a:rPr>
              <a:t>¡Atención!: En la zona “verde</a:t>
            </a:r>
            <a:r>
              <a:rPr lang="es-ES" sz="1400" b="1" dirty="0" smtClean="0">
                <a:solidFill>
                  <a:schemeClr val="tx1"/>
                </a:solidFill>
                <a:latin typeface="Arial" pitchFamily="34" charset="0"/>
                <a:cs typeface="Arial" pitchFamily="34" charset="0"/>
              </a:rPr>
              <a:t>” NO están </a:t>
            </a:r>
            <a:r>
              <a:rPr lang="es-ES" sz="1400" dirty="0" smtClean="0">
                <a:solidFill>
                  <a:schemeClr val="tx1"/>
                </a:solidFill>
                <a:latin typeface="Arial" pitchFamily="34" charset="0"/>
                <a:cs typeface="Arial" pitchFamily="34" charset="0"/>
              </a:rPr>
              <a:t>los </a:t>
            </a:r>
            <a:r>
              <a:rPr lang="es-ES" sz="1400" b="1" dirty="0" smtClean="0">
                <a:solidFill>
                  <a:schemeClr val="tx1"/>
                </a:solidFill>
                <a:latin typeface="Arial" pitchFamily="34" charset="0"/>
                <a:cs typeface="Arial" pitchFamily="34" charset="0"/>
              </a:rPr>
              <a:t>lácteos azucarados  </a:t>
            </a:r>
            <a:r>
              <a:rPr lang="es-ES" sz="1400" dirty="0" smtClean="0">
                <a:solidFill>
                  <a:schemeClr val="tx1"/>
                </a:solidFill>
                <a:latin typeface="Arial" pitchFamily="34" charset="0"/>
                <a:cs typeface="Arial" pitchFamily="34" charset="0"/>
              </a:rPr>
              <a:t>como batidos, flanes, natillas, yogurt azucarado ni los helados!!!</a:t>
            </a:r>
          </a:p>
        </p:txBody>
      </p:sp>
      <p:grpSp>
        <p:nvGrpSpPr>
          <p:cNvPr id="8" name="7 Grupo"/>
          <p:cNvGrpSpPr/>
          <p:nvPr/>
        </p:nvGrpSpPr>
        <p:grpSpPr>
          <a:xfrm>
            <a:off x="5742639" y="3532319"/>
            <a:ext cx="3173622" cy="2478510"/>
            <a:chOff x="5742639" y="3532319"/>
            <a:chExt cx="3173622" cy="2478510"/>
          </a:xfrm>
        </p:grpSpPr>
        <p:sp>
          <p:nvSpPr>
            <p:cNvPr id="11" name="10 Rectángulo"/>
            <p:cNvSpPr/>
            <p:nvPr/>
          </p:nvSpPr>
          <p:spPr bwMode="auto">
            <a:xfrm>
              <a:off x="5742639" y="5486400"/>
              <a:ext cx="1453792" cy="524429"/>
            </a:xfrm>
            <a:prstGeom prst="rect">
              <a:avLst/>
            </a:prstGeom>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chemeClr val="tx1"/>
                </a:solidFill>
                <a:latin typeface="Segoe" pitchFamily="34" charset="0"/>
              </a:endParaRPr>
            </a:p>
          </p:txBody>
        </p:sp>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947"/>
            <a:stretch/>
          </p:blipFill>
          <p:spPr bwMode="auto">
            <a:xfrm>
              <a:off x="5742639" y="4339908"/>
              <a:ext cx="1818005" cy="138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6431" y="3532319"/>
              <a:ext cx="1719830" cy="243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bwMode="auto">
            <a:xfrm>
              <a:off x="5742639" y="3532319"/>
              <a:ext cx="1453792" cy="807589"/>
            </a:xfrm>
            <a:prstGeom prst="rect">
              <a:avLst/>
            </a:prstGeom>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chemeClr val="tx1"/>
                </a:solidFill>
                <a:latin typeface="Segoe" pitchFamily="34" charset="0"/>
              </a:endParaRPr>
            </a:p>
          </p:txBody>
        </p:sp>
      </p:grpSp>
      <p:pic>
        <p:nvPicPr>
          <p:cNvPr id="12" name="Imagen 4"/>
          <p:cNvPicPr>
            <a:picLocks noChangeAspect="1"/>
          </p:cNvPicPr>
          <p:nvPr/>
        </p:nvPicPr>
        <p:blipFill>
          <a:blip r:embed="rId5"/>
          <a:srcRect/>
          <a:stretch>
            <a:fillRect/>
          </a:stretch>
        </p:blipFill>
        <p:spPr bwMode="auto">
          <a:xfrm>
            <a:off x="7559675" y="234950"/>
            <a:ext cx="1439863" cy="882650"/>
          </a:xfrm>
          <a:prstGeom prst="rect">
            <a:avLst/>
          </a:prstGeom>
          <a:noFill/>
          <a:ln w="9525">
            <a:noFill/>
            <a:miter lim="800000"/>
            <a:headEnd/>
            <a:tailEnd/>
          </a:ln>
        </p:spPr>
      </p:pic>
      <p:pic>
        <p:nvPicPr>
          <p:cNvPr id="13" name="Imagen 3"/>
          <p:cNvPicPr>
            <a:picLocks noChangeAspect="1"/>
          </p:cNvPicPr>
          <p:nvPr/>
        </p:nvPicPr>
        <p:blipFill>
          <a:blip r:embed="rId6"/>
          <a:srcRect/>
          <a:stretch>
            <a:fillRect/>
          </a:stretch>
        </p:blipFill>
        <p:spPr bwMode="auto">
          <a:xfrm>
            <a:off x="7524750" y="6330950"/>
            <a:ext cx="1447800" cy="447675"/>
          </a:xfrm>
          <a:prstGeom prst="rect">
            <a:avLst/>
          </a:prstGeom>
          <a:noFill/>
          <a:ln w="9525">
            <a:noFill/>
            <a:miter lim="800000"/>
            <a:headEnd/>
            <a:tailEnd/>
          </a:ln>
        </p:spPr>
      </p:pic>
      <p:sp>
        <p:nvSpPr>
          <p:cNvPr id="14" name="CuadroTexto 13"/>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Tree>
    <p:extLst>
      <p:ext uri="{BB962C8B-B14F-4D97-AF65-F5344CB8AC3E}">
        <p14:creationId xmlns:p14="http://schemas.microsoft.com/office/powerpoint/2010/main" val="1483739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Zona intermedia </a:t>
            </a:r>
            <a:r>
              <a:rPr lang="es-ES" dirty="0" smtClean="0">
                <a:solidFill>
                  <a:srgbClr val="FFC000"/>
                </a:solidFill>
              </a:rPr>
              <a:t>(amarilla)</a:t>
            </a:r>
            <a:endParaRPr lang="es-ES" dirty="0">
              <a:solidFill>
                <a:srgbClr val="FFC000"/>
              </a:solidFill>
            </a:endParaRPr>
          </a:p>
        </p:txBody>
      </p:sp>
      <p:sp>
        <p:nvSpPr>
          <p:cNvPr id="3" name="2 Marcador de texto"/>
          <p:cNvSpPr>
            <a:spLocks noGrp="1"/>
          </p:cNvSpPr>
          <p:nvPr>
            <p:ph type="body" sz="quarter" idx="10"/>
          </p:nvPr>
        </p:nvSpPr>
        <p:spPr>
          <a:xfrm>
            <a:off x="590550" y="1341004"/>
            <a:ext cx="8382000" cy="4553811"/>
          </a:xfrm>
        </p:spPr>
        <p:txBody>
          <a:bodyPr/>
          <a:lstStyle/>
          <a:p>
            <a:pPr>
              <a:lnSpc>
                <a:spcPct val="114000"/>
              </a:lnSpc>
              <a:spcBef>
                <a:spcPts val="600"/>
              </a:spcBef>
            </a:pPr>
            <a:r>
              <a:rPr lang="es-ES" dirty="0" smtClean="0"/>
              <a:t>Son sanos y necesarios. Pero no se toman a diario.</a:t>
            </a:r>
          </a:p>
          <a:p>
            <a:pPr>
              <a:lnSpc>
                <a:spcPct val="114000"/>
              </a:lnSpc>
              <a:spcBef>
                <a:spcPts val="600"/>
              </a:spcBef>
            </a:pPr>
            <a:r>
              <a:rPr lang="es-ES" dirty="0" smtClean="0"/>
              <a:t>Mejor alternar.</a:t>
            </a:r>
          </a:p>
          <a:p>
            <a:pPr>
              <a:lnSpc>
                <a:spcPct val="114000"/>
              </a:lnSpc>
              <a:spcBef>
                <a:spcPts val="600"/>
              </a:spcBef>
            </a:pPr>
            <a:r>
              <a:rPr lang="es-ES" dirty="0" smtClean="0"/>
              <a:t>Completan la alimentación</a:t>
            </a:r>
          </a:p>
          <a:p>
            <a:pPr lvl="1">
              <a:lnSpc>
                <a:spcPct val="100000"/>
              </a:lnSpc>
              <a:spcBef>
                <a:spcPts val="0"/>
              </a:spcBef>
            </a:pPr>
            <a:r>
              <a:rPr lang="es-ES" dirty="0" smtClean="0"/>
              <a:t>LEGUMBRES</a:t>
            </a:r>
          </a:p>
          <a:p>
            <a:pPr lvl="1">
              <a:lnSpc>
                <a:spcPct val="100000"/>
              </a:lnSpc>
              <a:spcBef>
                <a:spcPts val="0"/>
              </a:spcBef>
            </a:pPr>
            <a:r>
              <a:rPr lang="es-ES" dirty="0" smtClean="0"/>
              <a:t>PESCADOS</a:t>
            </a:r>
          </a:p>
          <a:p>
            <a:pPr lvl="1">
              <a:lnSpc>
                <a:spcPct val="100000"/>
              </a:lnSpc>
              <a:spcBef>
                <a:spcPts val="0"/>
              </a:spcBef>
            </a:pPr>
            <a:r>
              <a:rPr lang="es-ES" dirty="0" smtClean="0"/>
              <a:t>CARNES BLANCAS</a:t>
            </a:r>
          </a:p>
          <a:p>
            <a:pPr lvl="1">
              <a:lnSpc>
                <a:spcPct val="100000"/>
              </a:lnSpc>
              <a:spcBef>
                <a:spcPts val="0"/>
              </a:spcBef>
            </a:pPr>
            <a:r>
              <a:rPr lang="es-ES" dirty="0" smtClean="0"/>
              <a:t>HUEVOS</a:t>
            </a:r>
          </a:p>
          <a:p>
            <a:pPr lvl="1">
              <a:lnSpc>
                <a:spcPct val="100000"/>
              </a:lnSpc>
              <a:spcBef>
                <a:spcPts val="0"/>
              </a:spcBef>
            </a:pPr>
            <a:r>
              <a:rPr lang="es-ES" dirty="0" smtClean="0"/>
              <a:t>FRUTOS SECOS</a:t>
            </a:r>
            <a:endParaRPr lang="es-ES" dirty="0"/>
          </a:p>
        </p:txBody>
      </p:sp>
      <p:pic>
        <p:nvPicPr>
          <p:cNvPr id="4" name="Imagen 4"/>
          <p:cNvPicPr>
            <a:picLocks noChangeAspect="1"/>
          </p:cNvPicPr>
          <p:nvPr/>
        </p:nvPicPr>
        <p:blipFill>
          <a:blip r:embed="rId2"/>
          <a:srcRect/>
          <a:stretch>
            <a:fillRect/>
          </a:stretch>
        </p:blipFill>
        <p:spPr bwMode="auto">
          <a:xfrm>
            <a:off x="7559675" y="234950"/>
            <a:ext cx="1439863" cy="882650"/>
          </a:xfrm>
          <a:prstGeom prst="rect">
            <a:avLst/>
          </a:prstGeom>
          <a:noFill/>
          <a:ln w="9525">
            <a:noFill/>
            <a:miter lim="800000"/>
            <a:headEnd/>
            <a:tailEnd/>
          </a:ln>
        </p:spPr>
      </p:pic>
      <p:pic>
        <p:nvPicPr>
          <p:cNvPr id="5" name="Imagen 3"/>
          <p:cNvPicPr>
            <a:picLocks noChangeAspect="1"/>
          </p:cNvPicPr>
          <p:nvPr/>
        </p:nvPicPr>
        <p:blipFill>
          <a:blip r:embed="rId3"/>
          <a:srcRect/>
          <a:stretch>
            <a:fillRect/>
          </a:stretch>
        </p:blipFill>
        <p:spPr bwMode="auto">
          <a:xfrm>
            <a:off x="7524750" y="6330950"/>
            <a:ext cx="1447800" cy="447675"/>
          </a:xfrm>
          <a:prstGeom prst="rect">
            <a:avLst/>
          </a:prstGeom>
          <a:noFill/>
          <a:ln w="9525">
            <a:noFill/>
            <a:miter lim="800000"/>
            <a:headEnd/>
            <a:tailEnd/>
          </a:ln>
        </p:spPr>
      </p:pic>
      <p:sp>
        <p:nvSpPr>
          <p:cNvPr id="6" name="CuadroTexto 5"/>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Tree>
    <p:extLst>
      <p:ext uri="{BB962C8B-B14F-4D97-AF65-F5344CB8AC3E}">
        <p14:creationId xmlns:p14="http://schemas.microsoft.com/office/powerpoint/2010/main" val="16910737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00"/>
                </a:solidFill>
              </a:rPr>
              <a:t>La zona roja</a:t>
            </a:r>
            <a:endParaRPr lang="es-ES" b="1" dirty="0">
              <a:solidFill>
                <a:srgbClr val="FF0000"/>
              </a:solidFill>
            </a:endParaRPr>
          </a:p>
        </p:txBody>
      </p:sp>
      <p:sp>
        <p:nvSpPr>
          <p:cNvPr id="3" name="2 Marcador de contenido"/>
          <p:cNvSpPr>
            <a:spLocks noGrp="1"/>
          </p:cNvSpPr>
          <p:nvPr>
            <p:ph idx="1"/>
          </p:nvPr>
        </p:nvSpPr>
        <p:spPr>
          <a:xfrm>
            <a:off x="381000" y="1412875"/>
            <a:ext cx="8382000" cy="2946319"/>
          </a:xfrm>
        </p:spPr>
        <p:txBody>
          <a:bodyPr/>
          <a:lstStyle/>
          <a:p>
            <a:pPr>
              <a:lnSpc>
                <a:spcPct val="114000"/>
              </a:lnSpc>
              <a:spcBef>
                <a:spcPts val="600"/>
              </a:spcBef>
            </a:pPr>
            <a:r>
              <a:rPr lang="es-ES" dirty="0"/>
              <a:t>¡</a:t>
            </a:r>
            <a:r>
              <a:rPr lang="es-ES" dirty="0" smtClean="0"/>
              <a:t>Aunque estén arriba no son los mejores! </a:t>
            </a:r>
          </a:p>
          <a:p>
            <a:pPr>
              <a:lnSpc>
                <a:spcPct val="114000"/>
              </a:lnSpc>
              <a:spcBef>
                <a:spcPts val="600"/>
              </a:spcBef>
            </a:pPr>
            <a:r>
              <a:rPr lang="es-ES" dirty="0" smtClean="0"/>
              <a:t>Es la zona más pequeña. Hay que tomar menos.</a:t>
            </a:r>
          </a:p>
          <a:p>
            <a:pPr>
              <a:lnSpc>
                <a:spcPct val="114000"/>
              </a:lnSpc>
              <a:spcBef>
                <a:spcPts val="600"/>
              </a:spcBef>
            </a:pPr>
            <a:r>
              <a:rPr lang="es-ES" dirty="0" smtClean="0"/>
              <a:t>Incluye</a:t>
            </a:r>
          </a:p>
          <a:p>
            <a:pPr lvl="1">
              <a:lnSpc>
                <a:spcPct val="114000"/>
              </a:lnSpc>
              <a:spcBef>
                <a:spcPts val="600"/>
              </a:spcBef>
            </a:pPr>
            <a:r>
              <a:rPr lang="es-ES" dirty="0" smtClean="0"/>
              <a:t>Las GRASAS</a:t>
            </a:r>
          </a:p>
          <a:p>
            <a:pPr lvl="1">
              <a:lnSpc>
                <a:spcPct val="114000"/>
              </a:lnSpc>
              <a:spcBef>
                <a:spcPts val="600"/>
              </a:spcBef>
            </a:pPr>
            <a:r>
              <a:rPr lang="es-ES" dirty="0" smtClean="0"/>
              <a:t>Los AZÚCARES</a:t>
            </a:r>
            <a:endParaRPr lang="es-ES" dirty="0"/>
          </a:p>
        </p:txBody>
      </p:sp>
      <p:sp>
        <p:nvSpPr>
          <p:cNvPr id="4" name="3 Llamada ovalada"/>
          <p:cNvSpPr/>
          <p:nvPr/>
        </p:nvSpPr>
        <p:spPr bwMode="auto">
          <a:xfrm>
            <a:off x="4061861" y="3060833"/>
            <a:ext cx="4042611" cy="1559293"/>
          </a:xfrm>
          <a:prstGeom prst="wedgeEllipseCallout">
            <a:avLst>
              <a:gd name="adj1" fmla="val 59114"/>
              <a:gd name="adj2" fmla="val 81339"/>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b="1" dirty="0" smtClean="0">
                <a:solidFill>
                  <a:schemeClr val="tx1"/>
                </a:solidFill>
                <a:latin typeface="Arial" pitchFamily="34" charset="0"/>
                <a:cs typeface="Arial" pitchFamily="34" charset="0"/>
              </a:rPr>
              <a:t>¡Atención!: </a:t>
            </a:r>
          </a:p>
          <a:p>
            <a:pPr algn="ctr" defTabSz="914099" fontAlgn="base">
              <a:spcBef>
                <a:spcPct val="0"/>
              </a:spcBef>
              <a:spcAft>
                <a:spcPct val="0"/>
              </a:spcAft>
            </a:pPr>
            <a:r>
              <a:rPr lang="es-ES" sz="1400" dirty="0" smtClean="0">
                <a:solidFill>
                  <a:schemeClr val="tx1"/>
                </a:solidFill>
                <a:latin typeface="Arial" pitchFamily="34" charset="0"/>
                <a:cs typeface="Arial" pitchFamily="34" charset="0"/>
              </a:rPr>
              <a:t>Muchos de los alimentos “favoritos” de los niños están en la zona </a:t>
            </a:r>
            <a:r>
              <a:rPr lang="es-ES" sz="1400" dirty="0" smtClean="0">
                <a:solidFill>
                  <a:schemeClr val="tx1"/>
                </a:solidFill>
                <a:latin typeface="Arial" pitchFamily="34" charset="0"/>
                <a:cs typeface="Arial" pitchFamily="34" charset="0"/>
              </a:rPr>
              <a:t>roja.</a:t>
            </a:r>
            <a:endParaRPr lang="es-ES" sz="1400" dirty="0" smtClean="0">
              <a:solidFill>
                <a:schemeClr val="tx1"/>
              </a:solidFill>
              <a:latin typeface="Arial" pitchFamily="34" charset="0"/>
              <a:cs typeface="Arial" pitchFamily="34" charset="0"/>
            </a:endParaRPr>
          </a:p>
          <a:p>
            <a:pPr algn="ctr" defTabSz="914099" fontAlgn="base">
              <a:spcBef>
                <a:spcPct val="0"/>
              </a:spcBef>
              <a:spcAft>
                <a:spcPct val="0"/>
              </a:spcAft>
            </a:pPr>
            <a:r>
              <a:rPr lang="es-ES" sz="1400" dirty="0" smtClean="0">
                <a:solidFill>
                  <a:schemeClr val="tx1"/>
                </a:solidFill>
                <a:latin typeface="Arial" pitchFamily="34" charset="0"/>
                <a:cs typeface="Arial" pitchFamily="34" charset="0"/>
              </a:rPr>
              <a:t>No </a:t>
            </a:r>
            <a:r>
              <a:rPr lang="es-ES" sz="1400" dirty="0" smtClean="0">
                <a:solidFill>
                  <a:schemeClr val="tx1"/>
                </a:solidFill>
                <a:latin typeface="Arial" pitchFamily="34" charset="0"/>
                <a:cs typeface="Arial" pitchFamily="34" charset="0"/>
              </a:rPr>
              <a:t>se deben tomar más que “muy de vez en cuando”</a:t>
            </a:r>
          </a:p>
        </p:txBody>
      </p:sp>
      <p:pic>
        <p:nvPicPr>
          <p:cNvPr id="5" name="Imagen 4"/>
          <p:cNvPicPr>
            <a:picLocks noChangeAspect="1"/>
          </p:cNvPicPr>
          <p:nvPr/>
        </p:nvPicPr>
        <p:blipFill>
          <a:blip r:embed="rId2"/>
          <a:srcRect/>
          <a:stretch>
            <a:fillRect/>
          </a:stretch>
        </p:blipFill>
        <p:spPr bwMode="auto">
          <a:xfrm>
            <a:off x="7559675" y="234950"/>
            <a:ext cx="1439863" cy="882650"/>
          </a:xfrm>
          <a:prstGeom prst="rect">
            <a:avLst/>
          </a:prstGeom>
          <a:noFill/>
          <a:ln w="9525">
            <a:noFill/>
            <a:miter lim="800000"/>
            <a:headEnd/>
            <a:tailEnd/>
          </a:ln>
        </p:spPr>
      </p:pic>
      <p:pic>
        <p:nvPicPr>
          <p:cNvPr id="6" name="Imagen 3"/>
          <p:cNvPicPr>
            <a:picLocks noChangeAspect="1"/>
          </p:cNvPicPr>
          <p:nvPr/>
        </p:nvPicPr>
        <p:blipFill>
          <a:blip r:embed="rId3"/>
          <a:srcRect/>
          <a:stretch>
            <a:fillRect/>
          </a:stretch>
        </p:blipFill>
        <p:spPr bwMode="auto">
          <a:xfrm>
            <a:off x="7524750" y="6330950"/>
            <a:ext cx="1447800" cy="447675"/>
          </a:xfrm>
          <a:prstGeom prst="rect">
            <a:avLst/>
          </a:prstGeom>
          <a:noFill/>
          <a:ln w="9525">
            <a:noFill/>
            <a:miter lim="800000"/>
            <a:headEnd/>
            <a:tailEnd/>
          </a:ln>
        </p:spPr>
      </p:pic>
      <p:sp>
        <p:nvSpPr>
          <p:cNvPr id="7" name="CuadroTexto 6"/>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Tree>
    <p:extLst>
      <p:ext uri="{BB962C8B-B14F-4D97-AF65-F5344CB8AC3E}">
        <p14:creationId xmlns:p14="http://schemas.microsoft.com/office/powerpoint/2010/main" val="2081305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Bar Segoe Template_TP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1443</TotalTime>
  <Words>606</Words>
  <Application>Microsoft Office PowerPoint</Application>
  <PresentationFormat>Presentación en pantalla (4:3)</PresentationFormat>
  <Paragraphs>90</Paragraphs>
  <Slides>13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Segoe</vt:lpstr>
      <vt:lpstr>Wingdings</vt:lpstr>
      <vt:lpstr>1_White with Blue Bar Segoe Template_TP10286789</vt:lpstr>
      <vt:lpstr>Presentación de PowerPoint</vt:lpstr>
      <vt:lpstr>¿Qué nos dicen las pirámides alimentarias?</vt:lpstr>
      <vt:lpstr>Presentación de PowerPoint</vt:lpstr>
      <vt:lpstr>La base de la pirámide</vt:lpstr>
      <vt:lpstr>Frutas y verduras</vt:lpstr>
      <vt:lpstr>Cereales</vt:lpstr>
      <vt:lpstr>La leche y los derivados</vt:lpstr>
      <vt:lpstr>Zona intermedia (amarilla)</vt:lpstr>
      <vt:lpstr>La zona roja</vt:lpstr>
      <vt:lpstr>Los alimentos que casi nunca se deben tomar incluyen</vt:lpstr>
      <vt:lpstr>La actividad física en las pirámides</vt:lpstr>
      <vt:lpstr>Otra forma de explicar lo que debemos comer a diario:  El modelo del plato</vt:lpstr>
      <vt:lpstr>Otra forma de explicar lo que debemos comer a diario: El modelo del plato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José Morell Bernabé</dc:creator>
  <cp:lastModifiedBy>Juan José Morell Bernabé</cp:lastModifiedBy>
  <cp:revision>24</cp:revision>
  <dcterms:created xsi:type="dcterms:W3CDTF">2016-05-03T15:33:32Z</dcterms:created>
  <dcterms:modified xsi:type="dcterms:W3CDTF">2017-02-01T17:10:12Z</dcterms:modified>
</cp:coreProperties>
</file>