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57" r:id="rId2"/>
    <p:sldId id="264" r:id="rId3"/>
    <p:sldId id="265" r:id="rId4"/>
    <p:sldId id="266"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6" d="100"/>
          <a:sy n="86" d="100"/>
        </p:scale>
        <p:origin x="1382"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15/12/2017</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12/15/2017 8:24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jp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500699" y="1460500"/>
            <a:ext cx="8218802" cy="2154436"/>
          </a:xfrm>
          <a:prstGeom prst="rect">
            <a:avLst/>
          </a:prstGeom>
          <a:noFill/>
          <a:ln w="12700">
            <a:solidFill>
              <a:schemeClr val="tx1"/>
            </a:solidFill>
            <a:miter lim="800000"/>
            <a:headEnd/>
            <a:tailEnd/>
          </a:ln>
        </p:spPr>
        <p:txBody>
          <a:bodyPr wrap="square">
            <a:spAutoFit/>
          </a:bodyPr>
          <a:lstStyle/>
          <a:p>
            <a:pPr algn="ctr" fontAlgn="base">
              <a:spcBef>
                <a:spcPct val="50000"/>
              </a:spcBef>
              <a:spcAft>
                <a:spcPct val="0"/>
              </a:spcAft>
            </a:pPr>
            <a:r>
              <a:rPr lang="es-ES" sz="4400" b="1" dirty="0"/>
              <a:t>El amigo invisible </a:t>
            </a:r>
          </a:p>
          <a:p>
            <a:pPr algn="ctr" fontAlgn="base">
              <a:spcBef>
                <a:spcPts val="1200"/>
              </a:spcBef>
              <a:spcAft>
                <a:spcPct val="0"/>
              </a:spcAft>
            </a:pPr>
            <a:r>
              <a:rPr lang="es-ES" sz="4000" b="1" dirty="0"/>
              <a:t>¿Motivo de preocupación o aliado en el desarrollo infantil?</a:t>
            </a:r>
            <a:endParaRPr lang="es-ES" sz="4000" dirty="0"/>
          </a:p>
        </p:txBody>
      </p:sp>
      <p:sp>
        <p:nvSpPr>
          <p:cNvPr id="2" name="CuadroTexto 11"/>
          <p:cNvSpPr txBox="1"/>
          <p:nvPr/>
        </p:nvSpPr>
        <p:spPr>
          <a:xfrm>
            <a:off x="1518422" y="4269788"/>
            <a:ext cx="5080000" cy="769441"/>
          </a:xfrm>
          <a:prstGeom prst="rect">
            <a:avLst/>
          </a:prstGeom>
          <a:noFill/>
        </p:spPr>
        <p:txBody>
          <a:bodyPr>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Ana Martínez Rubio.</a:t>
            </a:r>
            <a:r>
              <a:rPr lang="es-ES" sz="2000" dirty="0">
                <a:solidFill>
                  <a:srgbClr val="000000"/>
                </a:solidFill>
                <a:effectLst>
                  <a:outerShdw blurRad="38100" dist="38100" dir="2700000" algn="tl">
                    <a:srgbClr val="C0C0C0"/>
                  </a:outerShdw>
                </a:effectLst>
                <a:latin typeface="Arial" charset="0"/>
                <a:cs typeface="Arial" charset="0"/>
              </a:rPr>
              <a:t> Pediatra</a:t>
            </a:r>
            <a:endParaRPr lang="es-ES" sz="2400" dirty="0">
              <a:solidFill>
                <a:srgbClr val="000000"/>
              </a:solidFill>
              <a:effectLst>
                <a:outerShdw blurRad="38100" dist="38100" dir="2700000" algn="tl">
                  <a:srgbClr val="C0C0C0"/>
                </a:outerShdw>
              </a:effectLst>
              <a:latin typeface="Arial" charset="0"/>
              <a:cs typeface="Arial" charset="0"/>
            </a:endParaRPr>
          </a:p>
          <a:p>
            <a:pPr fontAlgn="base">
              <a:spcBef>
                <a:spcPct val="0"/>
              </a:spcBef>
              <a:spcAft>
                <a:spcPct val="0"/>
              </a:spcAft>
              <a:defRPr/>
            </a:pPr>
            <a:r>
              <a:rPr lang="es-ES" sz="2000" dirty="0">
                <a:solidFill>
                  <a:srgbClr val="000000"/>
                </a:solidFill>
                <a:effectLst>
                  <a:outerShdw blurRad="38100" dist="38100" dir="2700000" algn="tl">
                    <a:srgbClr val="C0C0C0"/>
                  </a:outerShdw>
                </a:effectLst>
                <a:latin typeface="Arial" charset="0"/>
                <a:cs typeface="Arial" charset="0"/>
              </a:rPr>
              <a:t>Grupo </a:t>
            </a:r>
            <a:r>
              <a:rPr lang="es-ES" sz="2000" dirty="0" err="1">
                <a:solidFill>
                  <a:srgbClr val="000000"/>
                </a:solidFill>
                <a:effectLst>
                  <a:outerShdw blurRad="38100" dist="38100" dir="2700000" algn="tl">
                    <a:srgbClr val="C0C0C0"/>
                  </a:outerShdw>
                </a:effectLst>
                <a:latin typeface="Arial" charset="0"/>
                <a:cs typeface="Arial" charset="0"/>
              </a:rPr>
              <a:t>PrevInfad</a:t>
            </a:r>
            <a:r>
              <a:rPr lang="es-ES" sz="2000" dirty="0">
                <a:solidFill>
                  <a:srgbClr val="000000"/>
                </a:solidFill>
                <a:effectLst>
                  <a:outerShdw blurRad="38100" dist="38100" dir="2700000" algn="tl">
                    <a:srgbClr val="C0C0C0"/>
                  </a:outerShdw>
                </a:effectLst>
                <a:latin typeface="Arial" charset="0"/>
                <a:cs typeface="Arial" charset="0"/>
              </a:rPr>
              <a:t> (</a:t>
            </a:r>
            <a:r>
              <a:rPr lang="es-ES" sz="2000" dirty="0" err="1">
                <a:solidFill>
                  <a:srgbClr val="000000"/>
                </a:solidFill>
                <a:effectLst>
                  <a:outerShdw blurRad="38100" dist="38100" dir="2700000" algn="tl">
                    <a:srgbClr val="C0C0C0"/>
                  </a:outerShdw>
                </a:effectLst>
                <a:latin typeface="Arial" charset="0"/>
                <a:cs typeface="Arial" charset="0"/>
              </a:rPr>
              <a:t>AEPap</a:t>
            </a:r>
            <a:r>
              <a:rPr lang="es-ES" sz="2000" dirty="0">
                <a:solidFill>
                  <a:srgbClr val="000000"/>
                </a:solidFill>
                <a:effectLst>
                  <a:outerShdw blurRad="38100" dist="38100" dir="2700000" algn="tl">
                    <a:srgbClr val="C0C0C0"/>
                  </a:outerShdw>
                </a:effectLst>
                <a:latin typeface="Arial" charset="0"/>
                <a:cs typeface="Arial" charset="0"/>
              </a:rPr>
              <a:t>)</a:t>
            </a:r>
          </a:p>
        </p:txBody>
      </p:sp>
      <p:pic>
        <p:nvPicPr>
          <p:cNvPr id="7" name="Imagen 6">
            <a:extLst>
              <a:ext uri="{FF2B5EF4-FFF2-40B4-BE49-F238E27FC236}">
                <a16:creationId xmlns:a16="http://schemas.microsoft.com/office/drawing/2014/main" id="{7D36ED92-D3B2-4752-9568-CD1B8FAAF47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37238" y="4496308"/>
            <a:ext cx="962300" cy="1440000"/>
          </a:xfrm>
          <a:prstGeom prst="rect">
            <a:avLst/>
          </a:prstGeom>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9"/>
            <a:ext cx="7306985" cy="609398"/>
          </a:xfrm>
        </p:spPr>
        <p:txBody>
          <a:bodyPr numCol="1" anchorCtr="0" compatLnSpc="1">
            <a:prstTxWarp prst="textNoShape">
              <a:avLst/>
            </a:prstTxWarp>
          </a:bodyPr>
          <a:lstStyle/>
          <a:p>
            <a:pPr eaLnBrk="1" hangingPunct="1">
              <a:defRPr/>
            </a:pPr>
            <a:r>
              <a:rPr lang="es-ES" sz="4400" dirty="0">
                <a:ln>
                  <a:noFill/>
                </a:ln>
                <a:solidFill>
                  <a:schemeClr val="tx1"/>
                </a:solidFill>
                <a:effectLst>
                  <a:outerShdw blurRad="38100" dist="38100" dir="2700000" algn="tl">
                    <a:srgbClr val="000000">
                      <a:alpha val="43137"/>
                    </a:srgbClr>
                  </a:outerShdw>
                </a:effectLst>
              </a:rPr>
              <a:t>¿Qué pueden hacer los padres?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5" name="Picture 2">
            <a:extLst>
              <a:ext uri="{FF2B5EF4-FFF2-40B4-BE49-F238E27FC236}">
                <a16:creationId xmlns:a16="http://schemas.microsoft.com/office/drawing/2014/main" id="{82537F58-A028-4273-9E62-545A02C358B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29620" y="2608603"/>
            <a:ext cx="4137891" cy="2941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4 CuadroTexto">
            <a:extLst>
              <a:ext uri="{FF2B5EF4-FFF2-40B4-BE49-F238E27FC236}">
                <a16:creationId xmlns:a16="http://schemas.microsoft.com/office/drawing/2014/main" id="{576FED82-A0B6-4B9B-92B4-AA5E37D7E92C}"/>
              </a:ext>
            </a:extLst>
          </p:cNvPr>
          <p:cNvSpPr txBox="1"/>
          <p:nvPr/>
        </p:nvSpPr>
        <p:spPr>
          <a:xfrm>
            <a:off x="2129620" y="5673589"/>
            <a:ext cx="3290068" cy="307777"/>
          </a:xfrm>
          <a:prstGeom prst="rect">
            <a:avLst/>
          </a:prstGeom>
          <a:noFill/>
        </p:spPr>
        <p:txBody>
          <a:bodyPr wrap="none" rtlCol="0">
            <a:spAutoFit/>
          </a:bodyPr>
          <a:lstStyle/>
          <a:p>
            <a:r>
              <a:rPr lang="es-ES" sz="1400" u="sng" dirty="0"/>
              <a:t>Dibujo</a:t>
            </a:r>
            <a:r>
              <a:rPr lang="es-ES" sz="1400" dirty="0"/>
              <a:t>: Matilde </a:t>
            </a:r>
            <a:r>
              <a:rPr lang="es-ES" sz="1400" dirty="0" err="1"/>
              <a:t>Golvano</a:t>
            </a:r>
            <a:r>
              <a:rPr lang="es-ES" sz="1400" dirty="0"/>
              <a:t> Martínez (6 años)</a:t>
            </a:r>
          </a:p>
        </p:txBody>
      </p:sp>
      <p:sp>
        <p:nvSpPr>
          <p:cNvPr id="17" name="5 Llamada ovalada">
            <a:extLst>
              <a:ext uri="{FF2B5EF4-FFF2-40B4-BE49-F238E27FC236}">
                <a16:creationId xmlns:a16="http://schemas.microsoft.com/office/drawing/2014/main" id="{527729D9-2FCC-44BC-80BB-A21EF3632D68}"/>
              </a:ext>
            </a:extLst>
          </p:cNvPr>
          <p:cNvSpPr/>
          <p:nvPr/>
        </p:nvSpPr>
        <p:spPr bwMode="auto">
          <a:xfrm>
            <a:off x="88861" y="1259105"/>
            <a:ext cx="2595418" cy="1469569"/>
          </a:xfrm>
          <a:prstGeom prst="wedgeEllipseCallout">
            <a:avLst>
              <a:gd name="adj1" fmla="val 160306"/>
              <a:gd name="adj2" fmla="val 41186"/>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s-ES" sz="2000" i="1" dirty="0">
                <a:solidFill>
                  <a:schemeClr val="tx1"/>
                </a:solidFill>
                <a:latin typeface="Calibri" pitchFamily="34" charset="0"/>
              </a:rPr>
              <a:t>¡Te he dicho que eso de tu amigo invisible es una tontería!</a:t>
            </a:r>
          </a:p>
        </p:txBody>
      </p:sp>
      <p:sp>
        <p:nvSpPr>
          <p:cNvPr id="18" name="7 Llamada ovalada">
            <a:extLst>
              <a:ext uri="{FF2B5EF4-FFF2-40B4-BE49-F238E27FC236}">
                <a16:creationId xmlns:a16="http://schemas.microsoft.com/office/drawing/2014/main" id="{E81CD0B4-803A-4005-B6A5-656143413735}"/>
              </a:ext>
            </a:extLst>
          </p:cNvPr>
          <p:cNvSpPr/>
          <p:nvPr/>
        </p:nvSpPr>
        <p:spPr bwMode="auto">
          <a:xfrm>
            <a:off x="6194098" y="1171360"/>
            <a:ext cx="2807854" cy="1364339"/>
          </a:xfrm>
          <a:prstGeom prst="wedgeEllipseCallout">
            <a:avLst>
              <a:gd name="adj1" fmla="val -58550"/>
              <a:gd name="adj2" fmla="val 53699"/>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s-ES" sz="2000" i="1" dirty="0">
                <a:solidFill>
                  <a:schemeClr val="tx1"/>
                </a:solidFill>
                <a:latin typeface="Calibri" pitchFamily="34" charset="0"/>
              </a:rPr>
              <a:t>Ah, sí, sí cariño: tu pingüino también viene de paseo</a:t>
            </a:r>
          </a:p>
        </p:txBody>
      </p:sp>
      <p:sp>
        <p:nvSpPr>
          <p:cNvPr id="19" name="8 CuadroTexto">
            <a:extLst>
              <a:ext uri="{FF2B5EF4-FFF2-40B4-BE49-F238E27FC236}">
                <a16:creationId xmlns:a16="http://schemas.microsoft.com/office/drawing/2014/main" id="{86FAAFF0-AA4A-4869-9554-A2F8A5E5E033}"/>
              </a:ext>
            </a:extLst>
          </p:cNvPr>
          <p:cNvSpPr txBox="1"/>
          <p:nvPr/>
        </p:nvSpPr>
        <p:spPr>
          <a:xfrm>
            <a:off x="88861" y="2917835"/>
            <a:ext cx="2044149" cy="1477328"/>
          </a:xfrm>
          <a:prstGeom prst="rect">
            <a:avLst/>
          </a:prstGeom>
          <a:noFill/>
        </p:spPr>
        <p:txBody>
          <a:bodyPr wrap="none" rtlCol="0">
            <a:spAutoFit/>
          </a:bodyPr>
          <a:lstStyle/>
          <a:p>
            <a:r>
              <a:rPr lang="es-ES" b="1" dirty="0">
                <a:solidFill>
                  <a:srgbClr val="FF0000"/>
                </a:solidFill>
                <a:effectLst>
                  <a:outerShdw blurRad="38100" dist="38100" dir="2700000" algn="tl">
                    <a:srgbClr val="000000">
                      <a:alpha val="43137"/>
                    </a:srgbClr>
                  </a:outerShdw>
                </a:effectLst>
              </a:rPr>
              <a:t>NO:</a:t>
            </a:r>
          </a:p>
          <a:p>
            <a:r>
              <a:rPr lang="es-ES" dirty="0"/>
              <a:t>Negar su existencia.</a:t>
            </a:r>
          </a:p>
          <a:p>
            <a:r>
              <a:rPr lang="es-ES" dirty="0"/>
              <a:t>Reírse del niño.</a:t>
            </a:r>
          </a:p>
          <a:p>
            <a:r>
              <a:rPr lang="es-ES" dirty="0"/>
              <a:t>Ridiculizar.</a:t>
            </a:r>
          </a:p>
          <a:p>
            <a:endParaRPr lang="es-ES" dirty="0"/>
          </a:p>
        </p:txBody>
      </p:sp>
      <p:sp>
        <p:nvSpPr>
          <p:cNvPr id="20" name="10 CuadroTexto">
            <a:extLst>
              <a:ext uri="{FF2B5EF4-FFF2-40B4-BE49-F238E27FC236}">
                <a16:creationId xmlns:a16="http://schemas.microsoft.com/office/drawing/2014/main" id="{DC505457-294D-4830-A005-246343CAF4D6}"/>
              </a:ext>
            </a:extLst>
          </p:cNvPr>
          <p:cNvSpPr txBox="1"/>
          <p:nvPr/>
        </p:nvSpPr>
        <p:spPr>
          <a:xfrm>
            <a:off x="6438535" y="2733169"/>
            <a:ext cx="2660024" cy="2031325"/>
          </a:xfrm>
          <a:prstGeom prst="rect">
            <a:avLst/>
          </a:prstGeom>
          <a:noFill/>
        </p:spPr>
        <p:txBody>
          <a:bodyPr wrap="none" rtlCol="0">
            <a:spAutoFit/>
          </a:bodyPr>
          <a:lstStyle/>
          <a:p>
            <a:r>
              <a:rPr lang="es-ES" b="1" dirty="0">
                <a:solidFill>
                  <a:srgbClr val="00B050"/>
                </a:solidFill>
                <a:effectLst>
                  <a:outerShdw blurRad="38100" dist="38100" dir="2700000" algn="tl">
                    <a:srgbClr val="000000">
                      <a:alpha val="43137"/>
                    </a:srgbClr>
                  </a:outerShdw>
                </a:effectLst>
              </a:rPr>
              <a:t>SÍ:</a:t>
            </a:r>
          </a:p>
          <a:p>
            <a:r>
              <a:rPr lang="es-ES" dirty="0"/>
              <a:t>Aceptarlo en la familia.</a:t>
            </a:r>
          </a:p>
          <a:p>
            <a:r>
              <a:rPr lang="es-ES" dirty="0"/>
              <a:t>Nos sirve para </a:t>
            </a:r>
          </a:p>
          <a:p>
            <a:r>
              <a:rPr lang="es-ES" dirty="0"/>
              <a:t>comunicarnos con el niño </a:t>
            </a:r>
          </a:p>
          <a:p>
            <a:r>
              <a:rPr lang="es-ES" dirty="0"/>
              <a:t>Nos sirve para enseñar </a:t>
            </a:r>
          </a:p>
          <a:p>
            <a:r>
              <a:rPr lang="es-ES" dirty="0"/>
              <a:t>normas.</a:t>
            </a:r>
          </a:p>
          <a:p>
            <a:r>
              <a:rPr lang="es-ES" dirty="0"/>
              <a:t>Representa al propio niño.</a:t>
            </a:r>
          </a:p>
        </p:txBody>
      </p:sp>
    </p:spTree>
    <p:extLst>
      <p:ext uri="{BB962C8B-B14F-4D97-AF65-F5344CB8AC3E}">
        <p14:creationId xmlns:p14="http://schemas.microsoft.com/office/powerpoint/2010/main" val="132893982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8"/>
            <a:ext cx="6392585" cy="656309"/>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¿Para qué le sirve al niño?</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9628E041-E5A1-40FA-9213-D31DA8987353}"/>
              </a:ext>
            </a:extLst>
          </p:cNvPr>
          <p:cNvSpPr>
            <a:spLocks noGrp="1"/>
          </p:cNvSpPr>
          <p:nvPr>
            <p:ph idx="1"/>
          </p:nvPr>
        </p:nvSpPr>
        <p:spPr>
          <a:xfrm>
            <a:off x="665162" y="1441252"/>
            <a:ext cx="7759747" cy="4505977"/>
          </a:xfrm>
        </p:spPr>
        <p:txBody>
          <a:bodyPr/>
          <a:lstStyle/>
          <a:p>
            <a:pPr>
              <a:lnSpc>
                <a:spcPct val="105000"/>
              </a:lnSpc>
              <a:spcBef>
                <a:spcPts val="0"/>
              </a:spcBef>
            </a:pPr>
            <a:r>
              <a:rPr lang="es-ES" sz="2800" dirty="0"/>
              <a:t>Desarrolla el pensamiento. Desarrolla ideas para ese otro personaje.</a:t>
            </a:r>
          </a:p>
          <a:p>
            <a:pPr>
              <a:lnSpc>
                <a:spcPct val="105000"/>
              </a:lnSpc>
              <a:spcBef>
                <a:spcPts val="0"/>
              </a:spcBef>
            </a:pPr>
            <a:r>
              <a:rPr lang="es-ES" sz="2800" dirty="0"/>
              <a:t>Permite ensayar situaciones cotidianas sin correr excesivos riesgos. </a:t>
            </a:r>
          </a:p>
          <a:p>
            <a:pPr>
              <a:lnSpc>
                <a:spcPct val="105000"/>
              </a:lnSpc>
              <a:spcBef>
                <a:spcPts val="0"/>
              </a:spcBef>
            </a:pPr>
            <a:r>
              <a:rPr lang="es-ES" sz="2800" dirty="0"/>
              <a:t>Es un símbolo para consolar y acompañar.</a:t>
            </a:r>
          </a:p>
          <a:p>
            <a:pPr>
              <a:lnSpc>
                <a:spcPct val="105000"/>
              </a:lnSpc>
              <a:spcBef>
                <a:spcPts val="0"/>
              </a:spcBef>
            </a:pPr>
            <a:r>
              <a:rPr lang="es-ES" sz="2800" dirty="0"/>
              <a:t>Favorece la autonomía progresiva.</a:t>
            </a:r>
          </a:p>
          <a:p>
            <a:pPr>
              <a:lnSpc>
                <a:spcPct val="105000"/>
              </a:lnSpc>
              <a:spcBef>
                <a:spcPts val="0"/>
              </a:spcBef>
            </a:pPr>
            <a:r>
              <a:rPr lang="es-ES" sz="2800" dirty="0"/>
              <a:t>Permite poner en él los aspectos negativos propios y ajenos. Esto facilita comprender las emociones propias. No hay terceras personas que puedan sufrir las consecuencias.</a:t>
            </a:r>
          </a:p>
        </p:txBody>
      </p:sp>
      <p:pic>
        <p:nvPicPr>
          <p:cNvPr id="15" name="Imagen 14">
            <a:extLst>
              <a:ext uri="{FF2B5EF4-FFF2-40B4-BE49-F238E27FC236}">
                <a16:creationId xmlns:a16="http://schemas.microsoft.com/office/drawing/2014/main" id="{3960F393-692D-41B7-9508-133E3F9C6D1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37238" y="4496308"/>
            <a:ext cx="962300" cy="1440000"/>
          </a:xfrm>
          <a:prstGeom prst="rect">
            <a:avLst/>
          </a:prstGeom>
        </p:spPr>
      </p:pic>
    </p:spTree>
    <p:extLst>
      <p:ext uri="{BB962C8B-B14F-4D97-AF65-F5344CB8AC3E}">
        <p14:creationId xmlns:p14="http://schemas.microsoft.com/office/powerpoint/2010/main" val="1134220509"/>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9"/>
            <a:ext cx="7173821" cy="637097"/>
          </a:xfrm>
        </p:spPr>
        <p:txBody>
          <a:bodyPr numCol="1" anchorCtr="0" compatLnSpc="1">
            <a:prstTxWarp prst="textNoShape">
              <a:avLst/>
            </a:prstTxWarp>
          </a:bodyPr>
          <a:lstStyle/>
          <a:p>
            <a:pPr eaLnBrk="1" hangingPunct="1">
              <a:defRPr/>
            </a:pPr>
            <a:r>
              <a:rPr lang="es-ES" sz="4600" dirty="0">
                <a:ln>
                  <a:noFill/>
                </a:ln>
                <a:solidFill>
                  <a:schemeClr val="tx1"/>
                </a:solidFill>
                <a:effectLst>
                  <a:outerShdw blurRad="38100" dist="38100" dir="2700000" algn="tl">
                    <a:srgbClr val="000000">
                      <a:alpha val="43137"/>
                    </a:srgbClr>
                  </a:outerShdw>
                </a:effectLst>
              </a:rPr>
              <a:t>¿Para qué le sirve a los padres?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9628E041-E5A1-40FA-9213-D31DA8987353}"/>
              </a:ext>
            </a:extLst>
          </p:cNvPr>
          <p:cNvSpPr>
            <a:spLocks noGrp="1"/>
          </p:cNvSpPr>
          <p:nvPr>
            <p:ph idx="1"/>
          </p:nvPr>
        </p:nvSpPr>
        <p:spPr>
          <a:xfrm>
            <a:off x="665162" y="1441252"/>
            <a:ext cx="8194753" cy="4423390"/>
          </a:xfrm>
        </p:spPr>
        <p:txBody>
          <a:bodyPr/>
          <a:lstStyle/>
          <a:p>
            <a:pPr lvl="0">
              <a:lnSpc>
                <a:spcPct val="105000"/>
              </a:lnSpc>
              <a:spcBef>
                <a:spcPts val="600"/>
              </a:spcBef>
            </a:pPr>
            <a:r>
              <a:rPr lang="es-ES" dirty="0"/>
              <a:t>Facilita compartir ideas.</a:t>
            </a:r>
          </a:p>
          <a:p>
            <a:pPr lvl="0">
              <a:lnSpc>
                <a:spcPct val="105000"/>
              </a:lnSpc>
              <a:spcBef>
                <a:spcPts val="600"/>
              </a:spcBef>
            </a:pPr>
            <a:r>
              <a:rPr lang="es-ES" dirty="0"/>
              <a:t>Se usa para enseñar normas y hábitos.</a:t>
            </a:r>
          </a:p>
          <a:p>
            <a:pPr lvl="0">
              <a:lnSpc>
                <a:spcPct val="105000"/>
              </a:lnSpc>
              <a:spcBef>
                <a:spcPts val="600"/>
              </a:spcBef>
            </a:pPr>
            <a:r>
              <a:rPr lang="es-ES" dirty="0"/>
              <a:t>Permite corregir las conductas sin dañar la autoestima del niño.</a:t>
            </a:r>
          </a:p>
          <a:p>
            <a:pPr>
              <a:lnSpc>
                <a:spcPct val="105000"/>
              </a:lnSpc>
              <a:spcBef>
                <a:spcPts val="600"/>
              </a:spcBef>
            </a:pPr>
            <a:r>
              <a:rPr lang="es-ES" dirty="0"/>
              <a:t>Para hablar con su hijo de una forma diferente, divertida y creativa. </a:t>
            </a:r>
          </a:p>
          <a:p>
            <a:pPr>
              <a:lnSpc>
                <a:spcPct val="105000"/>
              </a:lnSpc>
              <a:spcBef>
                <a:spcPts val="600"/>
              </a:spcBef>
            </a:pPr>
            <a:r>
              <a:rPr lang="es-ES" dirty="0"/>
              <a:t>Para entender lo que piensa o siente el      niño.  </a:t>
            </a:r>
          </a:p>
        </p:txBody>
      </p:sp>
      <p:pic>
        <p:nvPicPr>
          <p:cNvPr id="15" name="Imagen 14">
            <a:extLst>
              <a:ext uri="{FF2B5EF4-FFF2-40B4-BE49-F238E27FC236}">
                <a16:creationId xmlns:a16="http://schemas.microsoft.com/office/drawing/2014/main" id="{3960F393-692D-41B7-9508-133E3F9C6D1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37238" y="4496308"/>
            <a:ext cx="962300" cy="1440000"/>
          </a:xfrm>
          <a:prstGeom prst="rect">
            <a:avLst/>
          </a:prstGeom>
        </p:spPr>
      </p:pic>
    </p:spTree>
    <p:extLst>
      <p:ext uri="{BB962C8B-B14F-4D97-AF65-F5344CB8AC3E}">
        <p14:creationId xmlns:p14="http://schemas.microsoft.com/office/powerpoint/2010/main" val="477985247"/>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TotalTime>
  <Words>348</Words>
  <Application>Microsoft Office PowerPoint</Application>
  <PresentationFormat>Presentación en pantalla (4:3)</PresentationFormat>
  <Paragraphs>39</Paragraphs>
  <Slides>4</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Calibri</vt:lpstr>
      <vt:lpstr>Wingdings</vt:lpstr>
      <vt:lpstr>1_White with Blue Bar Segoe Template_TP10286789</vt:lpstr>
      <vt:lpstr>Presentación de PowerPoint</vt:lpstr>
      <vt:lpstr>¿Qué pueden hacer los padres?</vt:lpstr>
      <vt:lpstr>¿Para qué le sirve al niño?</vt:lpstr>
      <vt:lpstr>¿Para qué le sirve a los padres?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Juan José Morell Bernabé</cp:lastModifiedBy>
  <cp:revision>10</cp:revision>
  <dcterms:created xsi:type="dcterms:W3CDTF">2016-05-03T15:33:32Z</dcterms:created>
  <dcterms:modified xsi:type="dcterms:W3CDTF">2017-12-15T19:33:52Z</dcterms:modified>
</cp:coreProperties>
</file>