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8"/>
  </p:notesMasterIdLst>
  <p:sldIdLst>
    <p:sldId id="262" r:id="rId3"/>
    <p:sldId id="263" r:id="rId4"/>
    <p:sldId id="264" r:id="rId5"/>
    <p:sldId id="265" r:id="rId6"/>
    <p:sldId id="266"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00316-3840-4638-9BD9-412EDB555415}" type="datetimeFigureOut">
              <a:rPr lang="es-ES" smtClean="0"/>
              <a:t>25/10/2018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ADE4-3BA7-4E75-9DB5-FAE0A1B81187}" type="slidenum">
              <a:rPr lang="es-ES" smtClean="0"/>
              <a:t>‹Nº›</a:t>
            </a:fld>
            <a:endParaRPr lang="es-ES"/>
          </a:p>
        </p:txBody>
      </p:sp>
    </p:spTree>
    <p:extLst>
      <p:ext uri="{BB962C8B-B14F-4D97-AF65-F5344CB8AC3E}">
        <p14:creationId xmlns:p14="http://schemas.microsoft.com/office/powerpoint/2010/main" val="30369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z="900">
              <a:latin typeface="Arial" charset="0"/>
              <a:cs typeface="Arial" charset="0"/>
            </a:endParaRPr>
          </a:p>
        </p:txBody>
      </p:sp>
      <p:sp>
        <p:nvSpPr>
          <p:cNvPr id="163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a:solidFill>
                <a:srgbClr val="000000"/>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6F38CDF-4E54-4B60-BA0B-20D7060343C0}" type="datetime8">
              <a:rPr lang="en-US">
                <a:solidFill>
                  <a:srgbClr val="000000"/>
                </a:solidFill>
              </a:rPr>
              <a:pPr fontAlgn="base">
                <a:spcBef>
                  <a:spcPct val="0"/>
                </a:spcBef>
                <a:spcAft>
                  <a:spcPct val="0"/>
                </a:spcAft>
                <a:defRPr/>
              </a:pPr>
              <a:t>10/25/2018 6:47 PM</a:t>
            </a:fld>
            <a:endParaRPr lang="en-US">
              <a:solidFill>
                <a:srgbClr val="000000"/>
              </a:solidFill>
            </a:endParaRPr>
          </a:p>
        </p:txBody>
      </p:sp>
      <p:sp>
        <p:nvSpPr>
          <p:cNvPr id="16389"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a:solidFill>
                  <a:srgbClr val="000000"/>
                </a:solidFill>
              </a:rPr>
              <a:t>© 2007 Microsoft Corporation. Todos los derechos reservados. Microsoft, Windows, Windows Vista y otros nombres de productos son o podrían ser marcas registradas o marcas comerciales en los EE.UU. u otros países.</a:t>
            </a:r>
          </a:p>
          <a:p>
            <a:pPr fontAlgn="base">
              <a:spcBef>
                <a:spcPct val="0"/>
              </a:spcBef>
              <a:spcAft>
                <a:spcPct val="0"/>
              </a:spcAft>
              <a:defRPr/>
            </a:pPr>
            <a:r>
              <a:rPr lang="en-US" sz="500">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a:solidFill>
                  <a:srgbClr val="000000"/>
                </a:solidFill>
              </a:rPr>
            </a:br>
            <a:r>
              <a:rPr lang="en-US" sz="500">
                <a:solidFill>
                  <a:srgbClr val="000000"/>
                </a:solidFill>
              </a:rPr>
              <a:t>MICROSOFT NO FACILITA GARANTÍAS EXPRESAS, IMPLÍCITAS O ESTATUTORIAS EN RELACIÓN A LA INFORMACIÓN CONTENIDA EN ESTA PRESENTACIÓN.</a:t>
            </a:r>
          </a:p>
          <a:p>
            <a:pPr fontAlgn="base">
              <a:spcBef>
                <a:spcPct val="0"/>
              </a:spcBef>
              <a:spcAft>
                <a:spcPct val="0"/>
              </a:spcAft>
              <a:defRPr/>
            </a:pPr>
            <a:endParaRPr lang="en-US" sz="500">
              <a:solidFill>
                <a:srgbClr val="000000"/>
              </a:solidFill>
            </a:endParaRPr>
          </a:p>
        </p:txBody>
      </p:sp>
      <p:sp>
        <p:nvSpPr>
          <p:cNvPr id="16390"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D6B175-3349-4FA5-9BE1-83870639E76A}" type="slidenum">
              <a:rPr lang="en-US">
                <a:solidFill>
                  <a:srgbClr val="000000"/>
                </a:solidFill>
              </a:rPr>
              <a:pPr fontAlgn="base">
                <a:spcBef>
                  <a:spcPct val="0"/>
                </a:spcBef>
                <a:spcAft>
                  <a:spcPct val="0"/>
                </a:spcAft>
                <a:defRPr/>
              </a:pPr>
              <a:t>1</a:t>
            </a:fld>
            <a:endParaRPr lang="en-US">
              <a:solidFill>
                <a:srgbClr val="000000"/>
              </a:solidFill>
            </a:endParaRPr>
          </a:p>
        </p:txBody>
      </p:sp>
    </p:spTree>
    <p:extLst>
      <p:ext uri="{BB962C8B-B14F-4D97-AF65-F5344CB8AC3E}">
        <p14:creationId xmlns:p14="http://schemas.microsoft.com/office/powerpoint/2010/main" val="321760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5200528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57916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5033210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57916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s-ES"/>
              <a:t>Haga clic para modificar el estilo de texto del patrón</a:t>
            </a:r>
          </a:p>
        </p:txBody>
      </p:sp>
    </p:spTree>
    <p:extLst>
      <p:ext uri="{BB962C8B-B14F-4D97-AF65-F5344CB8AC3E}">
        <p14:creationId xmlns:p14="http://schemas.microsoft.com/office/powerpoint/2010/main" val="4669917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_tradnl"/>
              <a:t>Haga clic para modificar el estilo de texto del patrón</a:t>
            </a:r>
          </a:p>
        </p:txBody>
      </p:sp>
    </p:spTree>
    <p:extLst>
      <p:ext uri="{BB962C8B-B14F-4D97-AF65-F5344CB8AC3E}">
        <p14:creationId xmlns:p14="http://schemas.microsoft.com/office/powerpoint/2010/main" val="70687048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5807527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_tradnl"/>
              <a:t>Haga clic para modificar el estilo de texto del patrón</a:t>
            </a:r>
          </a:p>
        </p:txBody>
      </p:sp>
    </p:spTree>
    <p:extLst>
      <p:ext uri="{BB962C8B-B14F-4D97-AF65-F5344CB8AC3E}">
        <p14:creationId xmlns:p14="http://schemas.microsoft.com/office/powerpoint/2010/main" val="14755356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5791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80313785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381000" y="1412875"/>
            <a:ext cx="8382000" cy="25791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00220563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81000" y="1411553"/>
            <a:ext cx="4114800" cy="2517612"/>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411553"/>
            <a:ext cx="4114800" cy="2517612"/>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6912239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380999" y="2174876"/>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982"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174876"/>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1680179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30682152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_tradnl"/>
              <a:t>Haga clic para modificar el estilo de texto del patrón</a:t>
            </a:r>
          </a:p>
        </p:txBody>
      </p:sp>
    </p:spTree>
    <p:extLst>
      <p:ext uri="{BB962C8B-B14F-4D97-AF65-F5344CB8AC3E}">
        <p14:creationId xmlns:p14="http://schemas.microsoft.com/office/powerpoint/2010/main" val="267680323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4023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239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57916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552853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57916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s-ES"/>
              <a:t>Haga clic para modificar el estilo de texto del patrón</a:t>
            </a:r>
          </a:p>
        </p:txBody>
      </p:sp>
    </p:spTree>
    <p:extLst>
      <p:ext uri="{BB962C8B-B14F-4D97-AF65-F5344CB8AC3E}">
        <p14:creationId xmlns:p14="http://schemas.microsoft.com/office/powerpoint/2010/main" val="357368120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oAutofit/>
          </a:bodyPr>
          <a:lstStyle>
            <a:lvl1pPr>
              <a:lnSpc>
                <a:spcPct val="90000"/>
              </a:lnSpc>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_tradnl"/>
              <a:t>Haga clic para modificar el estilo de texto del patrón</a:t>
            </a:r>
          </a:p>
        </p:txBody>
      </p:sp>
    </p:spTree>
    <p:extLst>
      <p:ext uri="{BB962C8B-B14F-4D97-AF65-F5344CB8AC3E}">
        <p14:creationId xmlns:p14="http://schemas.microsoft.com/office/powerpoint/2010/main" val="6985726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5791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61265661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381000" y="1412875"/>
            <a:ext cx="8382000" cy="25791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0751843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381000" y="1411553"/>
            <a:ext cx="4114800" cy="2517612"/>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8200" y="1411553"/>
            <a:ext cx="4114800" cy="2517612"/>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2687955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380999" y="2174876"/>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5982"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6" y="2174876"/>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33640300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41130829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1489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7454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4" y="6007102"/>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9"/>
            <a:ext cx="8382000" cy="1329595"/>
          </a:xfrm>
          <a:prstGeom prst="rect">
            <a:avLst/>
          </a:prstGeom>
        </p:spPr>
        <p:txBody>
          <a:bodyPr vert="horz" wrap="square" lIns="0" tIns="0" rIns="0" bIns="0" numCol="1" anchor="t" anchorCtr="0" compatLnSpc="1">
            <a:prstTxWarp prst="textNoShape">
              <a:avLst/>
            </a:prstTxWarp>
            <a:spAutoFit/>
          </a:bodyPr>
          <a:lstStyle/>
          <a:p>
            <a:pPr lvl="0"/>
            <a:r>
              <a:rPr lang="es-ES" altLang="es-ES"/>
              <a:t>Haga clic para modificar el estilo de título del patrón</a:t>
            </a:r>
            <a:endParaRPr lang="en-US" altLang="es-ES"/>
          </a:p>
        </p:txBody>
      </p:sp>
      <p:sp>
        <p:nvSpPr>
          <p:cNvPr id="1028" name="Text Placeholder 2"/>
          <p:cNvSpPr>
            <a:spLocks noGrp="1"/>
          </p:cNvSpPr>
          <p:nvPr>
            <p:ph type="body" idx="1"/>
          </p:nvPr>
        </p:nvSpPr>
        <p:spPr bwMode="auto">
          <a:xfrm>
            <a:off x="381000" y="1412875"/>
            <a:ext cx="8382000" cy="25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Tree>
    <p:extLst>
      <p:ext uri="{BB962C8B-B14F-4D97-AF65-F5344CB8AC3E}">
        <p14:creationId xmlns:p14="http://schemas.microsoft.com/office/powerpoint/2010/main" val="4111216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MS PGothic"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S PGothic" charset="0"/>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S PGothic" charset="0"/>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S PGothic" charset="0"/>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S PGothic"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4" y="6007102"/>
            <a:ext cx="91598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9"/>
            <a:ext cx="8382000" cy="1329595"/>
          </a:xfrm>
          <a:prstGeom prst="rect">
            <a:avLst/>
          </a:prstGeom>
        </p:spPr>
        <p:txBody>
          <a:bodyPr vert="horz" wrap="square" lIns="0" tIns="0" rIns="0" bIns="0" numCol="1" anchor="t" anchorCtr="0" compatLnSpc="1">
            <a:prstTxWarp prst="textNoShape">
              <a:avLst/>
            </a:prstTxWarp>
            <a:spAutoFit/>
          </a:bodyPr>
          <a:lstStyle/>
          <a:p>
            <a:pPr lvl="0"/>
            <a:r>
              <a:rPr lang="es-ES" altLang="es-ES"/>
              <a:t>Haga clic para modificar el estilo de título del patrón</a:t>
            </a:r>
            <a:endParaRPr lang="en-US" altLang="es-ES"/>
          </a:p>
        </p:txBody>
      </p:sp>
      <p:sp>
        <p:nvSpPr>
          <p:cNvPr id="1028" name="Text Placeholder 2"/>
          <p:cNvSpPr>
            <a:spLocks noGrp="1"/>
          </p:cNvSpPr>
          <p:nvPr>
            <p:ph type="body" idx="1"/>
          </p:nvPr>
        </p:nvSpPr>
        <p:spPr bwMode="auto">
          <a:xfrm>
            <a:off x="381000" y="1412875"/>
            <a:ext cx="8382000" cy="25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Tree>
    <p:extLst>
      <p:ext uri="{BB962C8B-B14F-4D97-AF65-F5344CB8AC3E}">
        <p14:creationId xmlns:p14="http://schemas.microsoft.com/office/powerpoint/2010/main" val="20867731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cs typeface="Arial" panose="020B0604020202020204" pitchFamily="34" charset="0"/>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MS PGothic"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S PGothic" charset="0"/>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S PGothic" charset="0"/>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S PGothic" charset="0"/>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S PGothic"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3"/>
          <p:cNvPicPr>
            <a:picLocks noChangeAspect="1"/>
          </p:cNvPicPr>
          <p:nvPr/>
        </p:nvPicPr>
        <p:blipFill>
          <a:blip r:embed="rId3"/>
          <a:srcRect/>
          <a:stretch>
            <a:fillRect/>
          </a:stretch>
        </p:blipFill>
        <p:spPr bwMode="auto">
          <a:xfrm>
            <a:off x="7524750" y="6330950"/>
            <a:ext cx="1447800" cy="447675"/>
          </a:xfrm>
          <a:prstGeom prst="rect">
            <a:avLst/>
          </a:prstGeom>
          <a:noFill/>
          <a:ln w="9525">
            <a:noFill/>
            <a:miter lim="800000"/>
            <a:headEnd/>
            <a:tailEnd/>
          </a:ln>
        </p:spPr>
      </p:pic>
      <p:pic>
        <p:nvPicPr>
          <p:cNvPr id="15362" name="Imagen 4"/>
          <p:cNvPicPr>
            <a:picLocks noChangeAspect="1"/>
          </p:cNvPicPr>
          <p:nvPr/>
        </p:nvPicPr>
        <p:blipFill>
          <a:blip r:embed="rId4"/>
          <a:srcRect/>
          <a:stretch>
            <a:fillRect/>
          </a:stretch>
        </p:blipFill>
        <p:spPr bwMode="auto">
          <a:xfrm>
            <a:off x="7559675" y="234950"/>
            <a:ext cx="1439863" cy="882650"/>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15364" name="Text Box 5"/>
          <p:cNvSpPr txBox="1">
            <a:spLocks noChangeArrowheads="1"/>
          </p:cNvSpPr>
          <p:nvPr/>
        </p:nvSpPr>
        <p:spPr bwMode="auto">
          <a:xfrm>
            <a:off x="960438" y="1644650"/>
            <a:ext cx="7223125" cy="1446550"/>
          </a:xfrm>
          <a:prstGeom prst="rect">
            <a:avLst/>
          </a:prstGeom>
          <a:noFill/>
          <a:ln w="12700">
            <a:solidFill>
              <a:schemeClr val="tx1"/>
            </a:solidFill>
            <a:miter lim="800000"/>
            <a:headEnd/>
            <a:tailEnd/>
          </a:ln>
        </p:spPr>
        <p:txBody>
          <a:bodyPr>
            <a:spAutoFit/>
          </a:bodyPr>
          <a:lstStyle/>
          <a:p>
            <a:pPr algn="ctr" fontAlgn="base">
              <a:spcBef>
                <a:spcPct val="50000"/>
              </a:spcBef>
              <a:spcAft>
                <a:spcPct val="0"/>
              </a:spcAft>
            </a:pPr>
            <a:r>
              <a:rPr lang="es-ES" sz="4400" b="1" dirty="0">
                <a:solidFill>
                  <a:srgbClr val="000000"/>
                </a:solidFill>
                <a:latin typeface="Arial" charset="0"/>
              </a:rPr>
              <a:t>¿Qué es el Programa de salud infantil?</a:t>
            </a:r>
          </a:p>
        </p:txBody>
      </p:sp>
      <p:sp>
        <p:nvSpPr>
          <p:cNvPr id="2" name="CuadroTexto 11"/>
          <p:cNvSpPr txBox="1"/>
          <p:nvPr/>
        </p:nvSpPr>
        <p:spPr>
          <a:xfrm>
            <a:off x="2487613" y="3922713"/>
            <a:ext cx="5080000" cy="830997"/>
          </a:xfrm>
          <a:prstGeom prst="rect">
            <a:avLst/>
          </a:prstGeom>
          <a:noFill/>
        </p:spPr>
        <p:txBody>
          <a:bodyPr>
            <a:spAutoFit/>
          </a:bodyPr>
          <a:lstStyle/>
          <a:p>
            <a:pPr fontAlgn="base">
              <a:spcBef>
                <a:spcPct val="0"/>
              </a:spcBef>
              <a:spcAft>
                <a:spcPct val="0"/>
              </a:spcAft>
              <a:defRPr/>
            </a:pPr>
            <a:r>
              <a:rPr lang="es-ES" sz="2400" dirty="0">
                <a:solidFill>
                  <a:srgbClr val="000000"/>
                </a:solidFill>
                <a:effectLst>
                  <a:outerShdw blurRad="38100" dist="38100" dir="2700000" algn="tl">
                    <a:srgbClr val="C0C0C0"/>
                  </a:outerShdw>
                </a:effectLst>
                <a:latin typeface="Arial" charset="0"/>
                <a:cs typeface="Arial" charset="0"/>
              </a:rPr>
              <a:t>Olga Cortés Rico. </a:t>
            </a:r>
            <a:r>
              <a:rPr lang="es-ES" sz="2000" dirty="0">
                <a:solidFill>
                  <a:srgbClr val="000000"/>
                </a:solidFill>
                <a:effectLst>
                  <a:outerShdw blurRad="38100" dist="38100" dir="2700000" algn="tl">
                    <a:srgbClr val="C0C0C0"/>
                  </a:outerShdw>
                </a:effectLst>
                <a:latin typeface="Arial" charset="0"/>
                <a:cs typeface="Arial" charset="0"/>
              </a:rPr>
              <a:t>Pediatra</a:t>
            </a:r>
          </a:p>
          <a:p>
            <a:pPr fontAlgn="base">
              <a:spcBef>
                <a:spcPct val="0"/>
              </a:spcBef>
              <a:spcAft>
                <a:spcPct val="0"/>
              </a:spcAft>
              <a:defRPr/>
            </a:pPr>
            <a:r>
              <a:rPr lang="es-ES" sz="2000" dirty="0">
                <a:solidFill>
                  <a:srgbClr val="000000"/>
                </a:solidFill>
                <a:effectLst>
                  <a:outerShdw blurRad="38100" dist="38100" dir="2700000" algn="tl">
                    <a:srgbClr val="C0C0C0"/>
                  </a:outerShdw>
                </a:effectLst>
                <a:latin typeface="Arial" charset="0"/>
                <a:cs typeface="Arial" charset="0"/>
              </a:rPr>
              <a:t>Grupo </a:t>
            </a:r>
            <a:r>
              <a:rPr lang="es-ES" sz="2000" dirty="0" err="1">
                <a:solidFill>
                  <a:srgbClr val="000000"/>
                </a:solidFill>
                <a:effectLst>
                  <a:outerShdw blurRad="38100" dist="38100" dir="2700000" algn="tl">
                    <a:srgbClr val="C0C0C0"/>
                  </a:outerShdw>
                </a:effectLst>
                <a:latin typeface="Arial" charset="0"/>
                <a:cs typeface="Arial" charset="0"/>
              </a:rPr>
              <a:t>PrevInfad</a:t>
            </a:r>
            <a:r>
              <a:rPr lang="es-ES" sz="2000" dirty="0">
                <a:solidFill>
                  <a:srgbClr val="000000"/>
                </a:solidFill>
                <a:effectLst>
                  <a:outerShdw blurRad="38100" dist="38100" dir="2700000" algn="tl">
                    <a:srgbClr val="C0C0C0"/>
                  </a:outerShdw>
                </a:effectLst>
                <a:latin typeface="Arial" charset="0"/>
                <a:cs typeface="Arial" charset="0"/>
              </a:rPr>
              <a:t> de la </a:t>
            </a:r>
            <a:r>
              <a:rPr lang="es-ES" sz="2000" dirty="0" err="1">
                <a:solidFill>
                  <a:srgbClr val="000000"/>
                </a:solidFill>
                <a:effectLst>
                  <a:outerShdw blurRad="38100" dist="38100" dir="2700000" algn="tl">
                    <a:srgbClr val="C0C0C0"/>
                  </a:outerShdw>
                </a:effectLst>
                <a:latin typeface="Arial" charset="0"/>
                <a:cs typeface="Arial" charset="0"/>
              </a:rPr>
              <a:t>AEPap</a:t>
            </a:r>
            <a:r>
              <a:rPr lang="es-ES" sz="2400" dirty="0">
                <a:solidFill>
                  <a:srgbClr val="000000"/>
                </a:solidFill>
                <a:effectLst>
                  <a:outerShdw blurRad="38100" dist="38100" dir="2700000" algn="tl">
                    <a:srgbClr val="C0C0C0"/>
                  </a:outerShdw>
                </a:effectLst>
                <a:latin typeface="Arial" charset="0"/>
                <a:cs typeface="Arial" charset="0"/>
              </a:rPr>
              <a:t> </a:t>
            </a:r>
          </a:p>
        </p:txBody>
      </p:sp>
      <p:pic>
        <p:nvPicPr>
          <p:cNvPr id="10" name="Imagen 9">
            <a:extLst>
              <a:ext uri="{FF2B5EF4-FFF2-40B4-BE49-F238E27FC236}">
                <a16:creationId xmlns:a16="http://schemas.microsoft.com/office/drawing/2014/main" id="{89AACF05-6729-42FB-BEE9-0C09F9D1F14C}"/>
              </a:ext>
            </a:extLst>
          </p:cNvPr>
          <p:cNvPicPr>
            <a:picLocks noChangeAspect="1"/>
          </p:cNvPicPr>
          <p:nvPr/>
        </p:nvPicPr>
        <p:blipFill rotWithShape="1">
          <a:blip r:embed="rId5"/>
          <a:srcRect l="60247" t="19325" r="5073" b="39242"/>
          <a:stretch/>
        </p:blipFill>
        <p:spPr>
          <a:xfrm>
            <a:off x="7124539" y="4668440"/>
            <a:ext cx="1874999" cy="1260000"/>
          </a:xfrm>
          <a:prstGeom prst="rect">
            <a:avLst/>
          </a:prstGeom>
        </p:spPr>
      </p:pic>
    </p:spTree>
    <p:extLst>
      <p:ext uri="{BB962C8B-B14F-4D97-AF65-F5344CB8AC3E}">
        <p14:creationId xmlns:p14="http://schemas.microsoft.com/office/powerpoint/2010/main" val="8981867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346868"/>
            <a:ext cx="7209330"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¿Qué es el Programa de salud infantil?</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3" name="Marcador de contenido 2">
            <a:extLst>
              <a:ext uri="{FF2B5EF4-FFF2-40B4-BE49-F238E27FC236}">
                <a16:creationId xmlns:a16="http://schemas.microsoft.com/office/drawing/2014/main" id="{A213CEFD-95D8-4422-8E22-A6770AE660C7}"/>
              </a:ext>
            </a:extLst>
          </p:cNvPr>
          <p:cNvSpPr>
            <a:spLocks noGrp="1"/>
          </p:cNvSpPr>
          <p:nvPr>
            <p:ph idx="1"/>
          </p:nvPr>
        </p:nvSpPr>
        <p:spPr>
          <a:xfrm>
            <a:off x="665163" y="1454345"/>
            <a:ext cx="7950803" cy="3600986"/>
          </a:xfrm>
        </p:spPr>
        <p:txBody>
          <a:bodyPr/>
          <a:lstStyle/>
          <a:p>
            <a:pPr marL="0" indent="0">
              <a:lnSpc>
                <a:spcPct val="100000"/>
              </a:lnSpc>
              <a:spcBef>
                <a:spcPts val="600"/>
              </a:spcBef>
              <a:buNone/>
            </a:pPr>
            <a:r>
              <a:rPr lang="es-ES" dirty="0"/>
              <a:t>Son exámenes de salud que se realizan en la infancia, para:</a:t>
            </a:r>
          </a:p>
          <a:p>
            <a:pPr>
              <a:lnSpc>
                <a:spcPct val="100000"/>
              </a:lnSpc>
              <a:spcBef>
                <a:spcPts val="600"/>
              </a:spcBef>
            </a:pPr>
            <a:r>
              <a:rPr lang="es-ES" dirty="0">
                <a:solidFill>
                  <a:srgbClr val="002060"/>
                </a:solidFill>
              </a:rPr>
              <a:t>Promover la salud</a:t>
            </a:r>
            <a:r>
              <a:rPr lang="es-ES" dirty="0"/>
              <a:t>: se quiere tener más salud y a veces hay que cambiar alguna conducta.  </a:t>
            </a:r>
          </a:p>
          <a:p>
            <a:pPr>
              <a:lnSpc>
                <a:spcPct val="100000"/>
              </a:lnSpc>
              <a:spcBef>
                <a:spcPts val="600"/>
              </a:spcBef>
            </a:pPr>
            <a:r>
              <a:rPr lang="es-ES" dirty="0">
                <a:solidFill>
                  <a:srgbClr val="002060"/>
                </a:solidFill>
              </a:rPr>
              <a:t>Prevenir enfermedades</a:t>
            </a:r>
            <a:r>
              <a:rPr lang="es-ES" dirty="0"/>
              <a:t>: se miran los riesgos para detectar lo antes posible si hay alguna enfermedad.</a:t>
            </a:r>
          </a:p>
        </p:txBody>
      </p:sp>
      <p:pic>
        <p:nvPicPr>
          <p:cNvPr id="5" name="Imagen 4">
            <a:extLst>
              <a:ext uri="{FF2B5EF4-FFF2-40B4-BE49-F238E27FC236}">
                <a16:creationId xmlns:a16="http://schemas.microsoft.com/office/drawing/2014/main" id="{C88F808C-7491-4474-B35E-7489C59E8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038" y="4486091"/>
            <a:ext cx="1055500" cy="1440000"/>
          </a:xfrm>
          <a:prstGeom prst="rect">
            <a:avLst/>
          </a:prstGeom>
        </p:spPr>
      </p:pic>
    </p:spTree>
    <p:extLst>
      <p:ext uri="{BB962C8B-B14F-4D97-AF65-F5344CB8AC3E}">
        <p14:creationId xmlns:p14="http://schemas.microsoft.com/office/powerpoint/2010/main" val="13289398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346868"/>
            <a:ext cx="7209330"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¿Qué se valora en los controles?</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pic>
        <p:nvPicPr>
          <p:cNvPr id="5" name="Imagen 4">
            <a:extLst>
              <a:ext uri="{FF2B5EF4-FFF2-40B4-BE49-F238E27FC236}">
                <a16:creationId xmlns:a16="http://schemas.microsoft.com/office/drawing/2014/main" id="{C88F808C-7491-4474-B35E-7489C59E8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038" y="4486091"/>
            <a:ext cx="1055500" cy="1440000"/>
          </a:xfrm>
          <a:prstGeom prst="rect">
            <a:avLst/>
          </a:prstGeom>
        </p:spPr>
      </p:pic>
      <p:sp>
        <p:nvSpPr>
          <p:cNvPr id="4" name="Marcador de contenido 3">
            <a:extLst>
              <a:ext uri="{FF2B5EF4-FFF2-40B4-BE49-F238E27FC236}">
                <a16:creationId xmlns:a16="http://schemas.microsoft.com/office/drawing/2014/main" id="{02C292A0-1B28-47BE-B2FA-A9E21C8377F4}"/>
              </a:ext>
            </a:extLst>
          </p:cNvPr>
          <p:cNvSpPr>
            <a:spLocks noGrp="1"/>
          </p:cNvSpPr>
          <p:nvPr>
            <p:ph idx="1"/>
          </p:nvPr>
        </p:nvSpPr>
        <p:spPr>
          <a:xfrm>
            <a:off x="590550" y="1361444"/>
            <a:ext cx="8382000" cy="4481227"/>
          </a:xfrm>
        </p:spPr>
        <p:txBody>
          <a:bodyPr/>
          <a:lstStyle/>
          <a:p>
            <a:r>
              <a:rPr lang="es-ES" dirty="0"/>
              <a:t>Que los niños crecen sanos y ganan peso correctamente.</a:t>
            </a:r>
          </a:p>
          <a:p>
            <a:r>
              <a:rPr lang="es-ES" dirty="0"/>
              <a:t>Si los niños desarrollan bien la vista y el oído.</a:t>
            </a:r>
          </a:p>
          <a:p>
            <a:r>
              <a:rPr lang="es-ES" dirty="0"/>
              <a:t>Que el desarrollo psicomotor es normal.</a:t>
            </a:r>
          </a:p>
          <a:p>
            <a:r>
              <a:rPr lang="es-ES" dirty="0"/>
              <a:t>Se realiza la detección precoz de enfermedades.</a:t>
            </a:r>
          </a:p>
          <a:p>
            <a:r>
              <a:rPr lang="es-ES" dirty="0"/>
              <a:t>Se valora si hay problemas con el desarrollo, el sueño, la conducta, el aprendizaje o las relaciones sociales.</a:t>
            </a:r>
          </a:p>
          <a:p>
            <a:r>
              <a:rPr lang="es-ES" dirty="0"/>
              <a:t>Se administran las vacunas infantiles.</a:t>
            </a:r>
          </a:p>
        </p:txBody>
      </p:sp>
    </p:spTree>
    <p:extLst>
      <p:ext uri="{BB962C8B-B14F-4D97-AF65-F5344CB8AC3E}">
        <p14:creationId xmlns:p14="http://schemas.microsoft.com/office/powerpoint/2010/main" val="832535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665163" y="346868"/>
            <a:ext cx="7209330" cy="526298"/>
          </a:xfrm>
        </p:spPr>
        <p:txBody>
          <a:bodyPr numCol="1" anchorCtr="0" compatLnSpc="1">
            <a:prstTxWarp prst="textNoShape">
              <a:avLst/>
            </a:prstTxWarp>
          </a:bodyPr>
          <a:lstStyle/>
          <a:p>
            <a:pPr eaLnBrk="1" hangingPunct="1">
              <a:defRPr/>
            </a:pPr>
            <a:r>
              <a:rPr lang="es-ES" sz="3800" dirty="0">
                <a:ln>
                  <a:noFill/>
                </a:ln>
                <a:solidFill>
                  <a:schemeClr val="tx1"/>
                </a:solidFill>
                <a:effectLst>
                  <a:outerShdw blurRad="38100" dist="38100" dir="2700000" algn="tl">
                    <a:srgbClr val="000000">
                      <a:alpha val="43137"/>
                    </a:srgbClr>
                  </a:outerShdw>
                </a:effectLst>
              </a:rPr>
              <a:t>¿Qué se hace en los controles?</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pic>
        <p:nvPicPr>
          <p:cNvPr id="5" name="Imagen 4">
            <a:extLst>
              <a:ext uri="{FF2B5EF4-FFF2-40B4-BE49-F238E27FC236}">
                <a16:creationId xmlns:a16="http://schemas.microsoft.com/office/drawing/2014/main" id="{C88F808C-7491-4474-B35E-7489C59E8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038" y="4486091"/>
            <a:ext cx="1055500" cy="1440000"/>
          </a:xfrm>
          <a:prstGeom prst="rect">
            <a:avLst/>
          </a:prstGeom>
        </p:spPr>
      </p:pic>
      <p:sp>
        <p:nvSpPr>
          <p:cNvPr id="4" name="Marcador de contenido 3">
            <a:extLst>
              <a:ext uri="{FF2B5EF4-FFF2-40B4-BE49-F238E27FC236}">
                <a16:creationId xmlns:a16="http://schemas.microsoft.com/office/drawing/2014/main" id="{02C292A0-1B28-47BE-B2FA-A9E21C8377F4}"/>
              </a:ext>
            </a:extLst>
          </p:cNvPr>
          <p:cNvSpPr>
            <a:spLocks noGrp="1"/>
          </p:cNvSpPr>
          <p:nvPr>
            <p:ph idx="1"/>
          </p:nvPr>
        </p:nvSpPr>
        <p:spPr>
          <a:xfrm>
            <a:off x="590550" y="1272664"/>
            <a:ext cx="8382000" cy="4702826"/>
          </a:xfrm>
        </p:spPr>
        <p:txBody>
          <a:bodyPr/>
          <a:lstStyle/>
          <a:p>
            <a:r>
              <a:rPr lang="es-ES" dirty="0"/>
              <a:t>Se dan consejos: </a:t>
            </a:r>
          </a:p>
          <a:p>
            <a:pPr lvl="1"/>
            <a:r>
              <a:rPr lang="es-ES" dirty="0"/>
              <a:t>sobre lactancia materna y alimentación sana, sueño, protección del sol, higiene, cómo se cuidan los dientes, para que no haya accidentes… </a:t>
            </a:r>
          </a:p>
          <a:p>
            <a:pPr lvl="1"/>
            <a:r>
              <a:rPr lang="es-ES" dirty="0"/>
              <a:t>En los niños mayores y los adolescentes, sobre estilos de vida sana y el ejercicio físico, el tabaco, el alcohol u otras drogas, y consejo sobre educación sexual, enfermedades de transmisión sexual o embarazo no deseado. </a:t>
            </a:r>
          </a:p>
          <a:p>
            <a:r>
              <a:rPr lang="es-ES" dirty="0"/>
              <a:t>Los padres pueden plantear todas sus         dudas e inquietudes.</a:t>
            </a:r>
          </a:p>
        </p:txBody>
      </p:sp>
    </p:spTree>
    <p:extLst>
      <p:ext uri="{BB962C8B-B14F-4D97-AF65-F5344CB8AC3E}">
        <p14:creationId xmlns:p14="http://schemas.microsoft.com/office/powerpoint/2010/main" val="505911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xfrm>
            <a:off x="505364" y="346868"/>
            <a:ext cx="7209330" cy="498598"/>
          </a:xfrm>
        </p:spPr>
        <p:txBody>
          <a:bodyPr numCol="1" anchorCtr="0" compatLnSpc="1">
            <a:prstTxWarp prst="textNoShape">
              <a:avLst/>
            </a:prstTxWarp>
          </a:bodyPr>
          <a:lstStyle/>
          <a:p>
            <a:pPr eaLnBrk="1" hangingPunct="1">
              <a:defRPr/>
            </a:pPr>
            <a:r>
              <a:rPr lang="es-ES" sz="3600" dirty="0">
                <a:ln>
                  <a:noFill/>
                </a:ln>
                <a:solidFill>
                  <a:schemeClr val="tx1"/>
                </a:solidFill>
                <a:effectLst>
                  <a:outerShdw blurRad="38100" dist="38100" dir="2700000" algn="tl">
                    <a:srgbClr val="000000">
                      <a:alpha val="43137"/>
                    </a:srgbClr>
                  </a:outerShdw>
                </a:effectLst>
              </a:rPr>
              <a:t>¿Hay que ir al pediatra si el niño está sano?</a:t>
            </a:r>
          </a:p>
        </p:txBody>
      </p:sp>
      <p:pic>
        <p:nvPicPr>
          <p:cNvPr id="19460" name="Imagen 3"/>
          <p:cNvPicPr>
            <a:picLocks noChangeAspect="1"/>
          </p:cNvPicPr>
          <p:nvPr/>
        </p:nvPicPr>
        <p:blipFill>
          <a:blip r:embed="rId2"/>
          <a:srcRect/>
          <a:stretch>
            <a:fillRect/>
          </a:stretch>
        </p:blipFill>
        <p:spPr bwMode="auto">
          <a:xfrm>
            <a:off x="7524750" y="6330950"/>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5"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pic>
        <p:nvPicPr>
          <p:cNvPr id="5" name="Imagen 4">
            <a:extLst>
              <a:ext uri="{FF2B5EF4-FFF2-40B4-BE49-F238E27FC236}">
                <a16:creationId xmlns:a16="http://schemas.microsoft.com/office/drawing/2014/main" id="{C88F808C-7491-4474-B35E-7489C59E8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038" y="4486091"/>
            <a:ext cx="1055500" cy="1440000"/>
          </a:xfrm>
          <a:prstGeom prst="rect">
            <a:avLst/>
          </a:prstGeom>
        </p:spPr>
      </p:pic>
      <p:sp>
        <p:nvSpPr>
          <p:cNvPr id="4" name="Marcador de contenido 3">
            <a:extLst>
              <a:ext uri="{FF2B5EF4-FFF2-40B4-BE49-F238E27FC236}">
                <a16:creationId xmlns:a16="http://schemas.microsoft.com/office/drawing/2014/main" id="{02C292A0-1B28-47BE-B2FA-A9E21C8377F4}"/>
              </a:ext>
            </a:extLst>
          </p:cNvPr>
          <p:cNvSpPr>
            <a:spLocks noGrp="1"/>
          </p:cNvSpPr>
          <p:nvPr>
            <p:ph idx="1"/>
          </p:nvPr>
        </p:nvSpPr>
        <p:spPr>
          <a:xfrm>
            <a:off x="590550" y="1361444"/>
            <a:ext cx="8382000" cy="4247317"/>
          </a:xfrm>
        </p:spPr>
        <p:txBody>
          <a:bodyPr/>
          <a:lstStyle/>
          <a:p>
            <a:pPr marL="0" indent="0">
              <a:lnSpc>
                <a:spcPct val="100000"/>
              </a:lnSpc>
              <a:spcBef>
                <a:spcPts val="600"/>
              </a:spcBef>
              <a:buNone/>
            </a:pPr>
            <a:r>
              <a:rPr lang="es-ES" dirty="0"/>
              <a:t>Sí, lo mejor es acudir a estas visitas de salud: </a:t>
            </a:r>
          </a:p>
          <a:p>
            <a:pPr>
              <a:lnSpc>
                <a:spcPct val="100000"/>
              </a:lnSpc>
              <a:spcBef>
                <a:spcPts val="600"/>
              </a:spcBef>
            </a:pPr>
            <a:r>
              <a:rPr lang="es-ES" dirty="0"/>
              <a:t>El Programa de salud infantil ayuda al desarrollo óptimo de la salud física, mental y social del niño. </a:t>
            </a:r>
          </a:p>
          <a:p>
            <a:pPr>
              <a:lnSpc>
                <a:spcPct val="100000"/>
              </a:lnSpc>
              <a:spcBef>
                <a:spcPts val="600"/>
              </a:spcBef>
            </a:pPr>
            <a:r>
              <a:rPr lang="es-ES" dirty="0"/>
              <a:t>Los padres pasan a ser agentes activos de la salud de sus hijos.</a:t>
            </a:r>
          </a:p>
          <a:p>
            <a:pPr marL="0" indent="0">
              <a:lnSpc>
                <a:spcPct val="100000"/>
              </a:lnSpc>
              <a:spcBef>
                <a:spcPts val="1200"/>
              </a:spcBef>
              <a:buNone/>
            </a:pPr>
            <a:r>
              <a:rPr lang="es-ES" dirty="0"/>
              <a:t>Mejorar los cuidados y prevenir problemas,   ayuda a mantener a su hijo sano.</a:t>
            </a:r>
          </a:p>
        </p:txBody>
      </p:sp>
    </p:spTree>
    <p:extLst>
      <p:ext uri="{BB962C8B-B14F-4D97-AF65-F5344CB8AC3E}">
        <p14:creationId xmlns:p14="http://schemas.microsoft.com/office/powerpoint/2010/main" val="3319479784"/>
      </p:ext>
    </p:extLst>
  </p:cSld>
  <p:clrMapOvr>
    <a:masterClrMapping/>
  </p:clrMapOvr>
  <p:transition>
    <p:fade/>
  </p:transition>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2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436</Words>
  <Application>Microsoft Office PowerPoint</Application>
  <PresentationFormat>Presentación en pantalla (4:3)</PresentationFormat>
  <Paragraphs>33</Paragraphs>
  <Slides>5</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vt:i4>
      </vt:variant>
    </vt:vector>
  </HeadingPairs>
  <TitlesOfParts>
    <vt:vector size="12" baseType="lpstr">
      <vt:lpstr>MS PGothic</vt:lpstr>
      <vt:lpstr>MS PGothic</vt:lpstr>
      <vt:lpstr>Arial</vt:lpstr>
      <vt:lpstr>Calibri</vt:lpstr>
      <vt:lpstr>Wingdings</vt:lpstr>
      <vt:lpstr>1_White with Blue Bar Segoe Template_TP10286789</vt:lpstr>
      <vt:lpstr>2_White with Blue Bar Segoe Template_TP10286789</vt:lpstr>
      <vt:lpstr>Presentación de PowerPoint</vt:lpstr>
      <vt:lpstr>¿Qué es el Programa de salud infantil?</vt:lpstr>
      <vt:lpstr>¿Qué se valora en los controles?</vt:lpstr>
      <vt:lpstr>¿Qué se hace en los controles?</vt:lpstr>
      <vt:lpstr>¿Hay que ir al pediatra si el niño está sano?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olga cortes rico</dc:creator>
  <cp:lastModifiedBy>Juan José Morell Bernabé</cp:lastModifiedBy>
  <cp:revision>16</cp:revision>
  <dcterms:created xsi:type="dcterms:W3CDTF">2018-08-17T15:06:10Z</dcterms:created>
  <dcterms:modified xsi:type="dcterms:W3CDTF">2018-10-25T16:55:19Z</dcterms:modified>
</cp:coreProperties>
</file>