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61" r:id="rId3"/>
    <p:sldId id="262" r:id="rId4"/>
    <p:sldId id="263" r:id="rId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958FD93-A085-4579-B32C-A891AB35DE58}" type="datetimeFigureOut">
              <a:rPr lang="es-ES"/>
              <a:pPr>
                <a:defRPr/>
              </a:pPr>
              <a:t>03/05/2016</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7F0A836-20F0-4FA4-B6A0-EF4719F31556}" type="slidenum">
              <a:rPr lang="es-ES"/>
              <a:pPr>
                <a:defRPr/>
              </a:pPr>
              <a:t>‹Nº›</a:t>
            </a:fld>
            <a:endParaRPr lang="es-ES"/>
          </a:p>
        </p:txBody>
      </p:sp>
    </p:spTree>
    <p:extLst>
      <p:ext uri="{BB962C8B-B14F-4D97-AF65-F5344CB8AC3E}">
        <p14:creationId xmlns:p14="http://schemas.microsoft.com/office/powerpoint/2010/main" val="3899563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5/3/2016 6:21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127613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85" r:id="rId10"/>
    <p:sldLayoutId id="2147483686" r:id="rId11"/>
    <p:sldLayoutId id="2147483675"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4625"/>
          </a:xfrm>
          <a:prstGeom prst="rect">
            <a:avLst/>
          </a:prstGeom>
          <a:noFill/>
          <a:ln w="12700">
            <a:solidFill>
              <a:schemeClr val="tx1"/>
            </a:solidFill>
            <a:miter lim="800000"/>
            <a:headEnd/>
            <a:tailEnd/>
          </a:ln>
        </p:spPr>
        <p:txBody>
          <a:bodyPr>
            <a:spAutoFit/>
          </a:bodyPr>
          <a:lstStyle/>
          <a:p>
            <a:pPr algn="ctr">
              <a:spcBef>
                <a:spcPct val="50000"/>
              </a:spcBef>
            </a:pPr>
            <a:r>
              <a:rPr lang="es-ES" sz="4400" b="1" dirty="0"/>
              <a:t>Controlando esfínteres, ¿cómo lo hago?</a:t>
            </a:r>
            <a:endParaRPr lang="es-ES" sz="4400" dirty="0"/>
          </a:p>
        </p:txBody>
      </p:sp>
      <p:sp>
        <p:nvSpPr>
          <p:cNvPr id="2" name="CuadroTexto 11"/>
          <p:cNvSpPr txBox="1"/>
          <p:nvPr/>
        </p:nvSpPr>
        <p:spPr>
          <a:xfrm>
            <a:off x="2487613" y="3922713"/>
            <a:ext cx="5080000" cy="830997"/>
          </a:xfrm>
          <a:prstGeom prst="rect">
            <a:avLst/>
          </a:prstGeom>
          <a:noFill/>
        </p:spPr>
        <p:txBody>
          <a:bodyPr>
            <a:spAutoFit/>
          </a:bodyPr>
          <a:lstStyle/>
          <a:p>
            <a:pPr>
              <a:defRPr/>
            </a:pPr>
            <a:r>
              <a:rPr lang="es-ES" sz="2400" dirty="0">
                <a:effectLst>
                  <a:outerShdw blurRad="38100" dist="38100" dir="2700000" algn="tl">
                    <a:srgbClr val="C0C0C0"/>
                  </a:outerShdw>
                </a:effectLst>
                <a:cs typeface="Arial" charset="0"/>
              </a:rPr>
              <a:t>Carmen </a:t>
            </a:r>
            <a:r>
              <a:rPr lang="es-ES" sz="2400" dirty="0" smtClean="0">
                <a:effectLst>
                  <a:outerShdw blurRad="38100" dist="38100" dir="2700000" algn="tl">
                    <a:srgbClr val="C0C0C0"/>
                  </a:outerShdw>
                </a:effectLst>
                <a:cs typeface="Arial" charset="0"/>
              </a:rPr>
              <a:t>Martínez. Pediatra</a:t>
            </a:r>
            <a:endParaRPr lang="es-ES" sz="2400" dirty="0">
              <a:effectLst>
                <a:outerShdw blurRad="38100" dist="38100" dir="2700000" algn="tl">
                  <a:srgbClr val="C0C0C0"/>
                </a:outerShdw>
              </a:effectLst>
              <a:cs typeface="Arial" charset="0"/>
            </a:endParaRPr>
          </a:p>
          <a:p>
            <a:pPr>
              <a:defRPr/>
            </a:pPr>
            <a:r>
              <a:rPr lang="es-ES" sz="2400" dirty="0">
                <a:effectLst>
                  <a:outerShdw blurRad="38100" dist="38100" dir="2700000" algn="tl">
                    <a:srgbClr val="C0C0C0"/>
                  </a:outerShdw>
                </a:effectLst>
                <a:cs typeface="Arial" charset="0"/>
              </a:rPr>
              <a:t>Consuelo Escudero. Psicóloga</a:t>
            </a:r>
          </a:p>
        </p:txBody>
      </p:sp>
      <p:pic>
        <p:nvPicPr>
          <p:cNvPr id="7" name="Imagen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7788" y="4567237"/>
            <a:ext cx="914400" cy="115824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Ideas claras</a:t>
            </a:r>
            <a:endParaRPr lang="es-ES"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813675" cy="2800767"/>
          </a:xfrm>
        </p:spPr>
        <p:txBody>
          <a:bodyPr/>
          <a:lstStyle/>
          <a:p>
            <a:pPr eaLnBrk="1" hangingPunct="1"/>
            <a:r>
              <a:rPr lang="es-ES" sz="3600" dirty="0"/>
              <a:t>Etapa entre los 2-3 años.</a:t>
            </a:r>
          </a:p>
          <a:p>
            <a:pPr eaLnBrk="1" hangingPunct="1"/>
            <a:r>
              <a:rPr lang="es-ES" sz="3600" dirty="0"/>
              <a:t>Es el niño quien controla.</a:t>
            </a:r>
          </a:p>
          <a:p>
            <a:pPr eaLnBrk="1" hangingPunct="1"/>
            <a:r>
              <a:rPr lang="es-ES" sz="3600" dirty="0"/>
              <a:t>El adulto colabora:</a:t>
            </a:r>
          </a:p>
          <a:p>
            <a:pPr marL="742950" lvl="1" indent="-285750" eaLnBrk="1" hangingPunct="1"/>
            <a:r>
              <a:rPr lang="es-ES" sz="3200" dirty="0"/>
              <a:t> Apoyando sus avances.</a:t>
            </a:r>
          </a:p>
          <a:p>
            <a:pPr marL="742950" lvl="1" indent="-285750" eaLnBrk="1" hangingPunct="1"/>
            <a:r>
              <a:rPr lang="es-ES" sz="3200" dirty="0"/>
              <a:t> Sin recriminar sus retrocesos.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2" name="Imagen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7788" y="4567237"/>
            <a:ext cx="914400" cy="1158240"/>
          </a:xfrm>
          <a:prstGeom prst="rect">
            <a:avLst/>
          </a:prstGeom>
        </p:spPr>
      </p:pic>
    </p:spTree>
    <p:extLst>
      <p:ext uri="{BB962C8B-B14F-4D97-AF65-F5344CB8AC3E}">
        <p14:creationId xmlns:p14="http://schemas.microsoft.com/office/powerpoint/2010/main" val="185397915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lo hago?</a:t>
            </a:r>
            <a:endParaRPr lang="es-ES" dirty="0" smtClean="0">
              <a:ln>
                <a:noFill/>
              </a:ln>
              <a:solidFill>
                <a:schemeClr val="tx1"/>
              </a:solidFill>
              <a:effectLst>
                <a:outerShdw blurRad="38100" dist="38100" dir="2700000" algn="tl">
                  <a:srgbClr val="000000">
                    <a:alpha val="43137"/>
                  </a:srgbClr>
                </a:outerShdw>
              </a:effectLst>
            </a:endParaRPr>
          </a:p>
        </p:txBody>
      </p:sp>
      <p:sp>
        <p:nvSpPr>
          <p:cNvPr id="19458" name="Rectangle 3"/>
          <p:cNvSpPr>
            <a:spLocks noGrp="1"/>
          </p:cNvSpPr>
          <p:nvPr>
            <p:ph type="body" idx="1"/>
          </p:nvPr>
        </p:nvSpPr>
        <p:spPr>
          <a:xfrm>
            <a:off x="665163" y="1325159"/>
            <a:ext cx="7813675" cy="2468368"/>
          </a:xfrm>
        </p:spPr>
        <p:txBody>
          <a:bodyPr/>
          <a:lstStyle/>
          <a:p>
            <a:pPr eaLnBrk="1" hangingPunct="1">
              <a:buFontTx/>
              <a:buNone/>
            </a:pPr>
            <a:r>
              <a:rPr lang="es-ES" sz="3600" dirty="0"/>
              <a:t>Retirar el pañal cuando:</a:t>
            </a:r>
          </a:p>
          <a:p>
            <a:pPr lvl="1" eaLnBrk="1" hangingPunct="1"/>
            <a:r>
              <a:rPr lang="es-ES" sz="3200" dirty="0"/>
              <a:t>El niño dé muestras de querer usar el </a:t>
            </a:r>
            <a:r>
              <a:rPr lang="es-ES" sz="3200" dirty="0" err="1"/>
              <a:t>water</a:t>
            </a:r>
            <a:r>
              <a:rPr lang="es-ES" sz="3200" dirty="0"/>
              <a:t> o estar sin pañal.</a:t>
            </a:r>
          </a:p>
          <a:p>
            <a:pPr lvl="1" eaLnBrk="1" hangingPunct="1"/>
            <a:r>
              <a:rPr lang="es-ES" sz="3200" dirty="0"/>
              <a:t>Se levante seco de la siesta o de la noche varias veces.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8" name="Imagen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7788" y="4567237"/>
            <a:ext cx="914400" cy="1158240"/>
          </a:xfrm>
          <a:prstGeom prst="rect">
            <a:avLst/>
          </a:prstGeom>
        </p:spPr>
      </p:pic>
    </p:spTree>
    <p:extLst>
      <p:ext uri="{BB962C8B-B14F-4D97-AF65-F5344CB8AC3E}">
        <p14:creationId xmlns:p14="http://schemas.microsoft.com/office/powerpoint/2010/main" val="312780852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Es normal </a:t>
            </a:r>
            <a:r>
              <a:rPr lang="es-ES" dirty="0" smtClean="0">
                <a:ln>
                  <a:noFill/>
                </a:ln>
                <a:solidFill>
                  <a:schemeClr val="tx1"/>
                </a:solidFill>
                <a:effectLst>
                  <a:outerShdw blurRad="38100" dist="38100" dir="2700000" algn="tl">
                    <a:srgbClr val="000000">
                      <a:alpha val="43137"/>
                    </a:srgbClr>
                  </a:outerShdw>
                </a:effectLst>
              </a:rPr>
              <a:t>que…</a:t>
            </a:r>
          </a:p>
        </p:txBody>
      </p:sp>
      <p:sp>
        <p:nvSpPr>
          <p:cNvPr id="19458" name="Rectangle 3"/>
          <p:cNvSpPr>
            <a:spLocks noGrp="1"/>
          </p:cNvSpPr>
          <p:nvPr>
            <p:ph type="body" idx="1"/>
          </p:nvPr>
        </p:nvSpPr>
        <p:spPr>
          <a:xfrm>
            <a:off x="665163" y="1325159"/>
            <a:ext cx="7813675" cy="4031873"/>
          </a:xfrm>
        </p:spPr>
        <p:txBody>
          <a:bodyPr/>
          <a:lstStyle/>
          <a:p>
            <a:pPr eaLnBrk="1" hangingPunct="1">
              <a:buFontTx/>
              <a:buNone/>
            </a:pPr>
            <a:r>
              <a:rPr lang="es-ES" sz="2800" dirty="0"/>
              <a:t>No quieran hacer caca o se escondan.</a:t>
            </a:r>
          </a:p>
          <a:p>
            <a:pPr lvl="1" eaLnBrk="1" hangingPunct="1"/>
            <a:r>
              <a:rPr lang="es-ES" sz="2400" dirty="0"/>
              <a:t>Los niños controlan hacer </a:t>
            </a:r>
            <a:r>
              <a:rPr lang="es-ES" sz="2400" dirty="0" err="1"/>
              <a:t>ó</a:t>
            </a:r>
            <a:r>
              <a:rPr lang="es-ES" sz="2400" dirty="0"/>
              <a:t> no hacer, y cuando y como hacer sus deposiciones.</a:t>
            </a:r>
          </a:p>
          <a:p>
            <a:pPr lvl="1" eaLnBrk="1" hangingPunct="1"/>
            <a:r>
              <a:rPr lang="es-ES" sz="2400" dirty="0"/>
              <a:t>¡Paciencia!.</a:t>
            </a:r>
          </a:p>
          <a:p>
            <a:pPr eaLnBrk="1" hangingPunct="1">
              <a:buFontTx/>
              <a:buNone/>
            </a:pPr>
            <a:r>
              <a:rPr lang="es-ES" sz="2800" dirty="0"/>
              <a:t>Diga “me duele” y se toca la tripa o los genitales.</a:t>
            </a:r>
          </a:p>
          <a:p>
            <a:pPr lvl="1" eaLnBrk="1" hangingPunct="1"/>
            <a:r>
              <a:rPr lang="es-ES" sz="2400" dirty="0"/>
              <a:t>Si no hay fiebre u otros síntomas, indica que quiere hacer pis o caca y lo expresa así.</a:t>
            </a:r>
          </a:p>
          <a:p>
            <a:pPr eaLnBrk="1" hangingPunct="1">
              <a:buFontTx/>
              <a:buNone/>
            </a:pPr>
            <a:r>
              <a:rPr lang="es-ES" sz="2800" dirty="0"/>
              <a:t>Requiere transitoriamente volver a usar pañal.</a:t>
            </a:r>
          </a:p>
          <a:p>
            <a:pPr lvl="1" eaLnBrk="1" hangingPunct="1"/>
            <a:r>
              <a:rPr lang="es-ES" sz="2400" dirty="0"/>
              <a:t>Todo aprendizaje tiene avances y retrocesos.</a:t>
            </a:r>
          </a:p>
          <a:p>
            <a:pPr lvl="1" eaLnBrk="1" hangingPunct="1"/>
            <a:r>
              <a:rPr lang="es-ES" sz="2400" dirty="0"/>
              <a:t>¡Flexibilidad!.</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2" name="Imagen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7788" y="4567237"/>
            <a:ext cx="914400" cy="1158240"/>
          </a:xfrm>
          <a:prstGeom prst="rect">
            <a:avLst/>
          </a:prstGeom>
        </p:spPr>
      </p:pic>
    </p:spTree>
    <p:extLst>
      <p:ext uri="{BB962C8B-B14F-4D97-AF65-F5344CB8AC3E}">
        <p14:creationId xmlns:p14="http://schemas.microsoft.com/office/powerpoint/2010/main" val="33997609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265</Words>
  <Application>Microsoft Office PowerPoint</Application>
  <PresentationFormat>Presentación en pantalla (4:3)</PresentationFormat>
  <Paragraphs>30</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Ideas claras</vt:lpstr>
      <vt:lpstr>¿Cómo lo hago?</vt:lpstr>
      <vt:lpstr>Es normal que…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10</cp:revision>
  <dcterms:created xsi:type="dcterms:W3CDTF">2016-04-01T18:52:14Z</dcterms:created>
  <dcterms:modified xsi:type="dcterms:W3CDTF">2016-05-03T16:21:38Z</dcterms:modified>
</cp:coreProperties>
</file>