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
  </p:notesMasterIdLst>
  <p:sldIdLst>
    <p:sldId id="262" r:id="rId2"/>
    <p:sldId id="263" r:id="rId3"/>
    <p:sldId id="264" r:id="rId4"/>
    <p:sldId id="265" r:id="rId5"/>
    <p:sldId id="266" r:id="rId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290"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C61272-F72F-4238-B959-975D5BF89198}" type="datetimeFigureOut">
              <a:rPr lang="es-ES" smtClean="0"/>
              <a:t>30/06/2016</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06D06A-0069-4D33-8698-B2726342AAB8}" type="slidenum">
              <a:rPr lang="es-ES" smtClean="0"/>
              <a:t>‹Nº›</a:t>
            </a:fld>
            <a:endParaRPr lang="es-ES"/>
          </a:p>
        </p:txBody>
      </p:sp>
    </p:spTree>
    <p:extLst>
      <p:ext uri="{BB962C8B-B14F-4D97-AF65-F5344CB8AC3E}">
        <p14:creationId xmlns:p14="http://schemas.microsoft.com/office/powerpoint/2010/main" val="177323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smtClean="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6/30/2016 5:48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smtClean="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smtClean="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smtClean="0">
                <a:solidFill>
                  <a:srgbClr val="000000"/>
                </a:solidFill>
              </a:rPr>
            </a:br>
            <a:r>
              <a:rPr lang="en-US" sz="500" smtClean="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smtClean="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val="16675313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Tree>
    <p:extLst>
      <p:ext uri="{BB962C8B-B14F-4D97-AF65-F5344CB8AC3E}">
        <p14:creationId xmlns:p14="http://schemas.microsoft.com/office/powerpoint/2010/main" val="908690518"/>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1135424770"/>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s-ES" smtClean="0"/>
              <a:t>Haga clic para modificar el estilo de texto del patrón</a:t>
            </a:r>
          </a:p>
        </p:txBody>
      </p:sp>
    </p:spTree>
    <p:extLst>
      <p:ext uri="{BB962C8B-B14F-4D97-AF65-F5344CB8AC3E}">
        <p14:creationId xmlns:p14="http://schemas.microsoft.com/office/powerpoint/2010/main" val="4203422304"/>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extLst>
      <p:ext uri="{BB962C8B-B14F-4D97-AF65-F5344CB8AC3E}">
        <p14:creationId xmlns:p14="http://schemas.microsoft.com/office/powerpoint/2010/main" val="158545869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extLst>
      <p:ext uri="{BB962C8B-B14F-4D97-AF65-F5344CB8AC3E}">
        <p14:creationId xmlns:p14="http://schemas.microsoft.com/office/powerpoint/2010/main" val="3442989564"/>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2798567923"/>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1414779502"/>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405221562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2058628881"/>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Tree>
    <p:extLst>
      <p:ext uri="{BB962C8B-B14F-4D97-AF65-F5344CB8AC3E}">
        <p14:creationId xmlns:p14="http://schemas.microsoft.com/office/powerpoint/2010/main" val="1672608661"/>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948516589"/>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1750548375"/>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125955586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jpe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6" Type="http://schemas.openxmlformats.org/officeDocument/2006/relationships/image" Target="../media/image7.jpe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5" Type="http://schemas.openxmlformats.org/officeDocument/2006/relationships/image" Target="../media/image7.jpeg"/><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6" Type="http://schemas.openxmlformats.org/officeDocument/2006/relationships/image" Target="../media/image7.jpeg"/><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6" Type="http://schemas.openxmlformats.org/officeDocument/2006/relationships/image" Target="../media/image7.jpe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960438" y="1644650"/>
            <a:ext cx="7223125" cy="769441"/>
          </a:xfrm>
          <a:prstGeom prst="rect">
            <a:avLst/>
          </a:prstGeom>
          <a:noFill/>
          <a:ln w="12700">
            <a:solidFill>
              <a:srgbClr val="C00000"/>
            </a:solidFill>
            <a:miter lim="800000"/>
            <a:headEnd/>
            <a:tailEnd/>
          </a:ln>
        </p:spPr>
        <p:txBody>
          <a:bodyPr>
            <a:spAutoFit/>
          </a:bodyPr>
          <a:lstStyle/>
          <a:p>
            <a:pPr algn="ctr" fontAlgn="base">
              <a:spcAft>
                <a:spcPct val="0"/>
              </a:spcAft>
            </a:pPr>
            <a:r>
              <a:rPr lang="es-ES" sz="4400" b="1" dirty="0">
                <a:solidFill>
                  <a:srgbClr val="C00000"/>
                </a:solidFill>
              </a:rPr>
              <a:t>¡Ha llegado la pubertad!</a:t>
            </a:r>
          </a:p>
        </p:txBody>
      </p:sp>
      <p:sp>
        <p:nvSpPr>
          <p:cNvPr id="2" name="CuadroTexto 11"/>
          <p:cNvSpPr txBox="1"/>
          <p:nvPr/>
        </p:nvSpPr>
        <p:spPr>
          <a:xfrm>
            <a:off x="2487612" y="3922713"/>
            <a:ext cx="5381380" cy="830997"/>
          </a:xfrm>
          <a:prstGeom prst="rect">
            <a:avLst/>
          </a:prstGeom>
          <a:noFill/>
        </p:spPr>
        <p:txBody>
          <a:bodyPr wrap="square">
            <a:spAutoFit/>
          </a:bodyPr>
          <a:lstStyle/>
          <a:p>
            <a:pPr fontAlgn="base">
              <a:spcBef>
                <a:spcPct val="0"/>
              </a:spcBef>
              <a:spcAft>
                <a:spcPct val="0"/>
              </a:spcAft>
              <a:defRPr/>
            </a:pPr>
            <a:r>
              <a:rPr lang="es-ES" sz="2400" dirty="0">
                <a:solidFill>
                  <a:srgbClr val="000000"/>
                </a:solidFill>
                <a:effectLst>
                  <a:outerShdw blurRad="38100" dist="38100" dir="2700000" algn="tl">
                    <a:srgbClr val="C0C0C0"/>
                  </a:outerShdw>
                </a:effectLst>
                <a:latin typeface="Arial" charset="0"/>
                <a:cs typeface="Arial" charset="0"/>
              </a:rPr>
              <a:t>Marta E Vázquez Fernández. Pediatra</a:t>
            </a:r>
          </a:p>
          <a:p>
            <a:pPr fontAlgn="base">
              <a:spcBef>
                <a:spcPct val="0"/>
              </a:spcBef>
              <a:spcAft>
                <a:spcPct val="0"/>
              </a:spcAft>
              <a:defRPr/>
            </a:pPr>
            <a:r>
              <a:rPr lang="es-ES" sz="2400" dirty="0" smtClean="0">
                <a:solidFill>
                  <a:srgbClr val="000000"/>
                </a:solidFill>
                <a:effectLst>
                  <a:outerShdw blurRad="38100" dist="38100" dir="2700000" algn="tl">
                    <a:srgbClr val="C0C0C0"/>
                  </a:outerShdw>
                </a:effectLst>
                <a:latin typeface="Arial" charset="0"/>
                <a:cs typeface="Arial" charset="0"/>
              </a:rPr>
              <a:t>Ana </a:t>
            </a:r>
            <a:r>
              <a:rPr lang="es-ES" sz="2400" dirty="0">
                <a:solidFill>
                  <a:srgbClr val="000000"/>
                </a:solidFill>
                <a:effectLst>
                  <a:outerShdw blurRad="38100" dist="38100" dir="2700000" algn="tl">
                    <a:srgbClr val="C0C0C0"/>
                  </a:outerShdw>
                </a:effectLst>
                <a:latin typeface="Arial" charset="0"/>
                <a:cs typeface="Arial" charset="0"/>
              </a:rPr>
              <a:t>Fierro </a:t>
            </a:r>
            <a:r>
              <a:rPr lang="es-ES" sz="2400" dirty="0" err="1" smtClean="0">
                <a:solidFill>
                  <a:srgbClr val="000000"/>
                </a:solidFill>
                <a:effectLst>
                  <a:outerShdw blurRad="38100" dist="38100" dir="2700000" algn="tl">
                    <a:srgbClr val="C0C0C0"/>
                  </a:outerShdw>
                </a:effectLst>
                <a:latin typeface="Arial" charset="0"/>
                <a:cs typeface="Arial" charset="0"/>
              </a:rPr>
              <a:t>Urturi</a:t>
            </a:r>
            <a:r>
              <a:rPr lang="es-ES" sz="2400" dirty="0" smtClean="0">
                <a:solidFill>
                  <a:srgbClr val="000000"/>
                </a:solidFill>
                <a:effectLst>
                  <a:outerShdw blurRad="38100" dist="38100" dir="2700000" algn="tl">
                    <a:srgbClr val="C0C0C0"/>
                  </a:outerShdw>
                </a:effectLst>
                <a:latin typeface="Arial" charset="0"/>
                <a:cs typeface="Arial" charset="0"/>
              </a:rPr>
              <a:t>. Pediatra</a:t>
            </a:r>
          </a:p>
        </p:txBody>
      </p:sp>
      <p:pic>
        <p:nvPicPr>
          <p:cNvPr id="4" name="Imagen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421563" y="4851815"/>
            <a:ext cx="1524000" cy="1018032"/>
          </a:xfrm>
          <a:prstGeom prst="rect">
            <a:avLst/>
          </a:prstGeom>
        </p:spPr>
      </p:pic>
    </p:spTree>
    <p:extLst>
      <p:ext uri="{BB962C8B-B14F-4D97-AF65-F5344CB8AC3E}">
        <p14:creationId xmlns:p14="http://schemas.microsoft.com/office/powerpoint/2010/main" val="7126797"/>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463640" y="346868"/>
            <a:ext cx="7061110" cy="498598"/>
          </a:xfrm>
        </p:spPr>
        <p:txBody>
          <a:bodyPr numCol="1" anchorCtr="0" compatLnSpc="1">
            <a:prstTxWarp prst="textNoShape">
              <a:avLst/>
            </a:prstTxWarp>
          </a:bodyPr>
          <a:lstStyle/>
          <a:p>
            <a:pPr>
              <a:defRPr/>
            </a:pPr>
            <a:r>
              <a:rPr lang="es-ES" sz="3600" dirty="0">
                <a:ln>
                  <a:noFill/>
                </a:ln>
                <a:solidFill>
                  <a:srgbClr val="C00000"/>
                </a:solidFill>
                <a:effectLst>
                  <a:outerShdw blurRad="38100" dist="38100" dir="2700000" algn="tl">
                    <a:srgbClr val="000000">
                      <a:alpha val="43137"/>
                    </a:srgbClr>
                  </a:outerShdw>
                </a:effectLst>
              </a:rPr>
              <a:t>¿Qué es la pubertad?</a:t>
            </a:r>
            <a:endParaRPr lang="es-ES" sz="3600" dirty="0" smtClean="0">
              <a:ln>
                <a:noFill/>
              </a:ln>
              <a:solidFill>
                <a:srgbClr val="C00000"/>
              </a:solidFill>
              <a:effectLst>
                <a:outerShdw blurRad="38100" dist="38100" dir="2700000" algn="tl">
                  <a:srgbClr val="000000">
                    <a:alpha val="43137"/>
                  </a:srgbClr>
                </a:outerShdw>
              </a:effectLst>
            </a:endParaRP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fontAlgn="base">
              <a:spcBef>
                <a:spcPct val="0"/>
              </a:spcBef>
              <a:spcAft>
                <a:spcPct val="0"/>
              </a:spcAft>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1" name="Rectangle 3"/>
          <p:cNvSpPr txBox="1">
            <a:spLocks/>
          </p:cNvSpPr>
          <p:nvPr/>
        </p:nvSpPr>
        <p:spPr>
          <a:xfrm>
            <a:off x="665163" y="1235006"/>
            <a:ext cx="7989440" cy="3262432"/>
          </a:xfrm>
          <a:prstGeom prst="rect">
            <a:avLst/>
          </a:prstGeom>
        </p:spPr>
        <p:txBody>
          <a:bodyPr vert="horz" lIns="0" tIns="0" rIns="0" bIns="0" rtlCol="0">
            <a:spAutoFit/>
          </a:bodyPr>
          <a:lstStyle>
            <a:lvl1pPr marL="396875" indent="-396875" algn="l" defTabSz="914363" rtl="0" eaLnBrk="1" latinLnBrk="0" hangingPunct="1">
              <a:lnSpc>
                <a:spcPct val="90000"/>
              </a:lnSpc>
              <a:spcBef>
                <a:spcPct val="20000"/>
              </a:spcBef>
              <a:buFontTx/>
              <a:buBlip>
                <a:blip r:embed="rId4"/>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5"/>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5"/>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5"/>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5"/>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s-ES" sz="2000" dirty="0"/>
              <a:t>Período en el que se desarrollan los </a:t>
            </a:r>
            <a:r>
              <a:rPr lang="es-ES" sz="2000" dirty="0">
                <a:solidFill>
                  <a:srgbClr val="002060"/>
                </a:solidFill>
              </a:rPr>
              <a:t>caracteres sexuales secundarios </a:t>
            </a:r>
            <a:r>
              <a:rPr lang="es-ES" sz="2000" dirty="0"/>
              <a:t>y se alcanza la </a:t>
            </a:r>
            <a:r>
              <a:rPr lang="es-ES" sz="2000" dirty="0">
                <a:solidFill>
                  <a:srgbClr val="002060"/>
                </a:solidFill>
              </a:rPr>
              <a:t>capacidad de reproducción</a:t>
            </a:r>
            <a:r>
              <a:rPr lang="es-ES" sz="2000" dirty="0"/>
              <a:t>.</a:t>
            </a:r>
          </a:p>
          <a:p>
            <a:r>
              <a:rPr lang="es-ES" sz="2000" dirty="0"/>
              <a:t>También se producen </a:t>
            </a:r>
            <a:r>
              <a:rPr lang="es-ES" sz="2000" dirty="0">
                <a:solidFill>
                  <a:srgbClr val="002060"/>
                </a:solidFill>
              </a:rPr>
              <a:t>cambios psíquicos y de la personalidad</a:t>
            </a:r>
            <a:r>
              <a:rPr lang="es-ES" sz="2000" dirty="0"/>
              <a:t>.</a:t>
            </a:r>
          </a:p>
          <a:p>
            <a:r>
              <a:rPr lang="es-ES" sz="2000" dirty="0">
                <a:solidFill>
                  <a:srgbClr val="002060"/>
                </a:solidFill>
              </a:rPr>
              <a:t>Es </a:t>
            </a:r>
            <a:r>
              <a:rPr lang="es-ES" sz="2000" dirty="0" smtClean="0">
                <a:solidFill>
                  <a:srgbClr val="002060"/>
                </a:solidFill>
              </a:rPr>
              <a:t>el </a:t>
            </a:r>
            <a:r>
              <a:rPr lang="es-ES" sz="2000" dirty="0">
                <a:solidFill>
                  <a:srgbClr val="002060"/>
                </a:solidFill>
              </a:rPr>
              <a:t>paso de la infancia a la edad adulta</a:t>
            </a:r>
            <a:r>
              <a:rPr lang="es-ES" sz="2000" dirty="0"/>
              <a:t>.</a:t>
            </a:r>
          </a:p>
          <a:p>
            <a:r>
              <a:rPr lang="es-ES" sz="2000" dirty="0"/>
              <a:t>Empieza a los </a:t>
            </a:r>
            <a:r>
              <a:rPr lang="es-ES" sz="2000" dirty="0">
                <a:solidFill>
                  <a:srgbClr val="002060"/>
                </a:solidFill>
              </a:rPr>
              <a:t>8 </a:t>
            </a:r>
            <a:r>
              <a:rPr lang="es-ES" sz="2000" dirty="0" smtClean="0">
                <a:solidFill>
                  <a:srgbClr val="002060"/>
                </a:solidFill>
              </a:rPr>
              <a:t>- 14 </a:t>
            </a:r>
            <a:r>
              <a:rPr lang="es-ES" sz="2000" dirty="0">
                <a:solidFill>
                  <a:srgbClr val="002060"/>
                </a:solidFill>
              </a:rPr>
              <a:t>años en las chicas </a:t>
            </a:r>
            <a:r>
              <a:rPr lang="es-ES" sz="2000" dirty="0"/>
              <a:t>y </a:t>
            </a:r>
            <a:r>
              <a:rPr lang="es-ES" sz="2000" dirty="0">
                <a:solidFill>
                  <a:srgbClr val="002060"/>
                </a:solidFill>
              </a:rPr>
              <a:t>9 - 15 años en los varones</a:t>
            </a:r>
            <a:r>
              <a:rPr lang="es-ES" sz="2000" dirty="0"/>
              <a:t>.</a:t>
            </a:r>
          </a:p>
          <a:p>
            <a:r>
              <a:rPr lang="es-ES" sz="2000" dirty="0">
                <a:solidFill>
                  <a:srgbClr val="002060"/>
                </a:solidFill>
              </a:rPr>
              <a:t>Dura</a:t>
            </a:r>
            <a:r>
              <a:rPr lang="es-ES" sz="2000" dirty="0"/>
              <a:t> de </a:t>
            </a:r>
            <a:r>
              <a:rPr lang="es-ES" sz="2000" dirty="0">
                <a:solidFill>
                  <a:srgbClr val="002060"/>
                </a:solidFill>
              </a:rPr>
              <a:t>2 -5 años</a:t>
            </a:r>
            <a:r>
              <a:rPr lang="es-ES" sz="2000" dirty="0"/>
              <a:t>.</a:t>
            </a:r>
          </a:p>
          <a:p>
            <a:r>
              <a:rPr lang="es-ES" sz="2000" dirty="0"/>
              <a:t>Se inicia con los </a:t>
            </a:r>
            <a:r>
              <a:rPr lang="es-ES" sz="2000" dirty="0">
                <a:solidFill>
                  <a:srgbClr val="002060"/>
                </a:solidFill>
              </a:rPr>
              <a:t>cambios hormonales </a:t>
            </a:r>
            <a:r>
              <a:rPr lang="es-ES" sz="2000" dirty="0" smtClean="0"/>
              <a:t>que </a:t>
            </a:r>
            <a:r>
              <a:rPr lang="es-ES" sz="2000" dirty="0"/>
              <a:t>se segregan  en el cerebro .</a:t>
            </a:r>
          </a:p>
          <a:p>
            <a:r>
              <a:rPr lang="es-ES" sz="2000" dirty="0"/>
              <a:t>Estas hormonas actúan en los </a:t>
            </a:r>
            <a:r>
              <a:rPr lang="es-ES" sz="2000" dirty="0">
                <a:solidFill>
                  <a:srgbClr val="002060"/>
                </a:solidFill>
              </a:rPr>
              <a:t>órganos sexuales masculinos y femeninos</a:t>
            </a:r>
            <a:r>
              <a:rPr lang="es-ES" sz="2000" dirty="0"/>
              <a:t>:</a:t>
            </a:r>
          </a:p>
          <a:p>
            <a:pPr marL="0" indent="0">
              <a:buNone/>
            </a:pPr>
            <a:r>
              <a:rPr lang="es-ES" sz="2000" dirty="0" smtClean="0"/>
              <a:t>       </a:t>
            </a:r>
            <a:r>
              <a:rPr lang="es-ES" sz="2000" dirty="0"/>
              <a:t>- </a:t>
            </a:r>
            <a:r>
              <a:rPr lang="es-ES" sz="2000" b="1" dirty="0"/>
              <a:t>En los chicos </a:t>
            </a:r>
            <a:r>
              <a:rPr lang="es-ES" sz="2000" dirty="0"/>
              <a:t>se produce </a:t>
            </a:r>
            <a:r>
              <a:rPr lang="es-ES" sz="2000" dirty="0" smtClean="0"/>
              <a:t>testosterona </a:t>
            </a:r>
            <a:r>
              <a:rPr lang="es-ES" sz="2000" dirty="0"/>
              <a:t>en los testículos </a:t>
            </a:r>
          </a:p>
          <a:p>
            <a:pPr marL="0" indent="0">
              <a:buNone/>
            </a:pPr>
            <a:r>
              <a:rPr lang="es-ES" sz="2000" dirty="0"/>
              <a:t>      </a:t>
            </a:r>
            <a:r>
              <a:rPr lang="es-ES" sz="2000" dirty="0" smtClean="0"/>
              <a:t> - </a:t>
            </a:r>
            <a:r>
              <a:rPr lang="es-ES" sz="2000" b="1" dirty="0"/>
              <a:t>En las chicas </a:t>
            </a:r>
            <a:r>
              <a:rPr lang="es-ES" sz="2000" dirty="0"/>
              <a:t>se producen estrógenos y progesterona en los ovarios</a:t>
            </a:r>
          </a:p>
        </p:txBody>
      </p:sp>
      <p:pic>
        <p:nvPicPr>
          <p:cNvPr id="12" name="Imagen 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421563" y="4851815"/>
            <a:ext cx="1524000" cy="1018032"/>
          </a:xfrm>
          <a:prstGeom prst="rect">
            <a:avLst/>
          </a:prstGeom>
        </p:spPr>
      </p:pic>
    </p:spTree>
    <p:extLst>
      <p:ext uri="{BB962C8B-B14F-4D97-AF65-F5344CB8AC3E}">
        <p14:creationId xmlns:p14="http://schemas.microsoft.com/office/powerpoint/2010/main" val="1167729169"/>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463640" y="346868"/>
            <a:ext cx="7061110" cy="498598"/>
          </a:xfrm>
        </p:spPr>
        <p:txBody>
          <a:bodyPr numCol="1" anchorCtr="0" compatLnSpc="1">
            <a:prstTxWarp prst="textNoShape">
              <a:avLst/>
            </a:prstTxWarp>
          </a:bodyPr>
          <a:lstStyle/>
          <a:p>
            <a:pPr>
              <a:defRPr/>
            </a:pPr>
            <a:r>
              <a:rPr lang="es-ES" sz="3600" dirty="0">
                <a:ln>
                  <a:noFill/>
                </a:ln>
                <a:solidFill>
                  <a:srgbClr val="C00000"/>
                </a:solidFill>
                <a:effectLst>
                  <a:outerShdw blurRad="38100" dist="38100" dir="2700000" algn="tl">
                    <a:srgbClr val="000000">
                      <a:alpha val="43137"/>
                    </a:srgbClr>
                  </a:outerShdw>
                </a:effectLst>
              </a:rPr>
              <a:t>¿</a:t>
            </a:r>
            <a:r>
              <a:rPr lang="es-ES" sz="3600" dirty="0" smtClean="0">
                <a:ln>
                  <a:noFill/>
                </a:ln>
                <a:solidFill>
                  <a:srgbClr val="C00000"/>
                </a:solidFill>
                <a:effectLst>
                  <a:outerShdw blurRad="38100" dist="38100" dir="2700000" algn="tl">
                    <a:srgbClr val="000000">
                      <a:alpha val="43137"/>
                    </a:srgbClr>
                  </a:outerShdw>
                </a:effectLst>
              </a:rPr>
              <a:t>Cuáles </a:t>
            </a:r>
            <a:r>
              <a:rPr lang="es-ES" sz="3600" dirty="0">
                <a:ln>
                  <a:noFill/>
                </a:ln>
                <a:solidFill>
                  <a:srgbClr val="C00000"/>
                </a:solidFill>
                <a:effectLst>
                  <a:outerShdw blurRad="38100" dist="38100" dir="2700000" algn="tl">
                    <a:srgbClr val="000000">
                      <a:alpha val="43137"/>
                    </a:srgbClr>
                  </a:outerShdw>
                </a:effectLst>
              </a:rPr>
              <a:t>son las etapas de desarrollo?</a:t>
            </a:r>
            <a:endParaRPr lang="es-ES" sz="3600" dirty="0" smtClean="0">
              <a:ln>
                <a:noFill/>
              </a:ln>
              <a:solidFill>
                <a:srgbClr val="C00000"/>
              </a:solidFill>
              <a:effectLst>
                <a:outerShdw blurRad="38100" dist="38100" dir="2700000" algn="tl">
                  <a:srgbClr val="000000">
                    <a:alpha val="43137"/>
                  </a:srgbClr>
                </a:outerShdw>
              </a:effectLst>
            </a:endParaRP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fontAlgn="base">
              <a:spcBef>
                <a:spcPct val="0"/>
              </a:spcBef>
              <a:spcAft>
                <a:spcPct val="0"/>
              </a:spcAft>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7" name="2 Marcador de contenido"/>
          <p:cNvSpPr>
            <a:spLocks noGrp="1"/>
          </p:cNvSpPr>
          <p:nvPr>
            <p:ph idx="1"/>
          </p:nvPr>
        </p:nvSpPr>
        <p:spPr>
          <a:xfrm>
            <a:off x="463640" y="926586"/>
            <a:ext cx="5965735" cy="4524315"/>
          </a:xfrm>
        </p:spPr>
        <p:txBody>
          <a:bodyPr/>
          <a:lstStyle/>
          <a:p>
            <a:pPr>
              <a:lnSpc>
                <a:spcPct val="150000"/>
              </a:lnSpc>
              <a:spcBef>
                <a:spcPts val="0"/>
              </a:spcBef>
            </a:pPr>
            <a:r>
              <a:rPr lang="es-ES" sz="1800" b="1" dirty="0"/>
              <a:t>En las </a:t>
            </a:r>
            <a:r>
              <a:rPr lang="es-ES" sz="1800" b="1" dirty="0" smtClean="0"/>
              <a:t>mujeres</a:t>
            </a:r>
            <a:r>
              <a:rPr lang="es-ES" sz="1800" dirty="0" smtClean="0"/>
              <a:t>:</a:t>
            </a:r>
          </a:p>
          <a:p>
            <a:pPr marL="792000" lvl="1">
              <a:lnSpc>
                <a:spcPct val="150000"/>
              </a:lnSpc>
              <a:spcBef>
                <a:spcPts val="0"/>
              </a:spcBef>
            </a:pPr>
            <a:r>
              <a:rPr lang="es-ES" sz="1600" dirty="0" smtClean="0"/>
              <a:t>Habitualmente se inicia el </a:t>
            </a:r>
            <a:r>
              <a:rPr lang="es-ES" sz="1600" dirty="0">
                <a:solidFill>
                  <a:srgbClr val="002060"/>
                </a:solidFill>
              </a:rPr>
              <a:t>desarrollo mamario</a:t>
            </a:r>
            <a:r>
              <a:rPr lang="es-ES" sz="1600" dirty="0" smtClean="0"/>
              <a:t>.</a:t>
            </a:r>
          </a:p>
          <a:p>
            <a:pPr marL="792000" lvl="1">
              <a:lnSpc>
                <a:spcPct val="150000"/>
              </a:lnSpc>
              <a:spcBef>
                <a:spcPts val="0"/>
              </a:spcBef>
            </a:pPr>
            <a:r>
              <a:rPr lang="es-ES" sz="1600" dirty="0" smtClean="0"/>
              <a:t>Posteriormente crece el </a:t>
            </a:r>
            <a:r>
              <a:rPr lang="es-ES" sz="1600" dirty="0" smtClean="0">
                <a:solidFill>
                  <a:srgbClr val="002060"/>
                </a:solidFill>
              </a:rPr>
              <a:t>pelo </a:t>
            </a:r>
            <a:r>
              <a:rPr lang="es-ES" sz="1600" dirty="0">
                <a:solidFill>
                  <a:srgbClr val="002060"/>
                </a:solidFill>
              </a:rPr>
              <a:t>en el pubis y las </a:t>
            </a:r>
            <a:r>
              <a:rPr lang="es-ES" sz="1600" dirty="0" smtClean="0">
                <a:solidFill>
                  <a:srgbClr val="002060"/>
                </a:solidFill>
              </a:rPr>
              <a:t>axilas</a:t>
            </a:r>
          </a:p>
          <a:p>
            <a:pPr marL="792000" lvl="1">
              <a:lnSpc>
                <a:spcPct val="150000"/>
              </a:lnSpc>
              <a:spcBef>
                <a:spcPts val="0"/>
              </a:spcBef>
            </a:pPr>
            <a:r>
              <a:rPr lang="es-ES" sz="1600" dirty="0" smtClean="0"/>
              <a:t>Por último, se produce la </a:t>
            </a:r>
            <a:r>
              <a:rPr lang="es-ES" sz="1600" dirty="0">
                <a:solidFill>
                  <a:srgbClr val="002060"/>
                </a:solidFill>
              </a:rPr>
              <a:t>primera menstruación o </a:t>
            </a:r>
            <a:r>
              <a:rPr lang="es-ES" sz="1600" dirty="0" smtClean="0">
                <a:solidFill>
                  <a:srgbClr val="002060"/>
                </a:solidFill>
              </a:rPr>
              <a:t>menarquia </a:t>
            </a:r>
            <a:r>
              <a:rPr lang="es-ES" sz="1600" dirty="0" smtClean="0"/>
              <a:t>1.5 a 2 años después del inicio </a:t>
            </a:r>
            <a:r>
              <a:rPr lang="es-ES" sz="1600" dirty="0"/>
              <a:t>del desarrollo mamario</a:t>
            </a:r>
            <a:r>
              <a:rPr lang="es-ES" sz="1600" dirty="0" smtClean="0"/>
              <a:t>.</a:t>
            </a:r>
            <a:endParaRPr lang="es-ES" sz="1600" dirty="0"/>
          </a:p>
          <a:p>
            <a:pPr>
              <a:lnSpc>
                <a:spcPct val="150000"/>
              </a:lnSpc>
              <a:spcBef>
                <a:spcPts val="0"/>
              </a:spcBef>
            </a:pPr>
            <a:r>
              <a:rPr lang="es-ES" sz="1800" b="1" dirty="0" smtClean="0"/>
              <a:t>En </a:t>
            </a:r>
            <a:r>
              <a:rPr lang="es-ES" sz="1800" b="1" dirty="0"/>
              <a:t>los </a:t>
            </a:r>
            <a:r>
              <a:rPr lang="es-ES" sz="1800" b="1" dirty="0" smtClean="0"/>
              <a:t>varones</a:t>
            </a:r>
            <a:r>
              <a:rPr lang="es-ES" sz="1800" dirty="0" smtClean="0"/>
              <a:t>:</a:t>
            </a:r>
          </a:p>
          <a:p>
            <a:pPr marL="792000" lvl="1">
              <a:lnSpc>
                <a:spcPct val="150000"/>
              </a:lnSpc>
              <a:spcBef>
                <a:spcPts val="0"/>
              </a:spcBef>
            </a:pPr>
            <a:r>
              <a:rPr lang="es-ES" sz="1600" dirty="0" smtClean="0"/>
              <a:t>Se inicia con el </a:t>
            </a:r>
            <a:r>
              <a:rPr lang="es-ES" sz="1600" dirty="0">
                <a:solidFill>
                  <a:srgbClr val="002060"/>
                </a:solidFill>
              </a:rPr>
              <a:t>aumento de tamaño de </a:t>
            </a:r>
            <a:r>
              <a:rPr lang="es-ES" sz="1600" dirty="0" smtClean="0">
                <a:solidFill>
                  <a:srgbClr val="002060"/>
                </a:solidFill>
              </a:rPr>
              <a:t>los testículos</a:t>
            </a:r>
            <a:r>
              <a:rPr lang="es-ES" sz="1600" dirty="0" smtClean="0"/>
              <a:t>.</a:t>
            </a:r>
          </a:p>
          <a:p>
            <a:pPr marL="792000" lvl="1">
              <a:lnSpc>
                <a:spcPct val="150000"/>
              </a:lnSpc>
              <a:spcBef>
                <a:spcPts val="0"/>
              </a:spcBef>
            </a:pPr>
            <a:r>
              <a:rPr lang="es-ES" sz="1600" dirty="0" smtClean="0"/>
              <a:t>Le sigue  el </a:t>
            </a:r>
            <a:r>
              <a:rPr lang="es-ES" sz="1600" dirty="0"/>
              <a:t>desarrollo del </a:t>
            </a:r>
            <a:r>
              <a:rPr lang="es-ES" sz="1600" dirty="0">
                <a:solidFill>
                  <a:srgbClr val="002060"/>
                </a:solidFill>
              </a:rPr>
              <a:t>vello púbico y el </a:t>
            </a:r>
            <a:r>
              <a:rPr lang="es-ES" sz="1600" dirty="0" smtClean="0">
                <a:solidFill>
                  <a:srgbClr val="002060"/>
                </a:solidFill>
              </a:rPr>
              <a:t>aumento </a:t>
            </a:r>
            <a:r>
              <a:rPr lang="es-ES" sz="1600" dirty="0">
                <a:solidFill>
                  <a:srgbClr val="002060"/>
                </a:solidFill>
              </a:rPr>
              <a:t>del </a:t>
            </a:r>
            <a:r>
              <a:rPr lang="es-ES" sz="1600" dirty="0" smtClean="0">
                <a:solidFill>
                  <a:srgbClr val="002060"/>
                </a:solidFill>
              </a:rPr>
              <a:t>pene</a:t>
            </a:r>
            <a:r>
              <a:rPr lang="es-ES" sz="1600" dirty="0" smtClean="0"/>
              <a:t>.</a:t>
            </a:r>
          </a:p>
          <a:p>
            <a:pPr marL="792000" lvl="1">
              <a:lnSpc>
                <a:spcPct val="150000"/>
              </a:lnSpc>
              <a:spcBef>
                <a:spcPts val="0"/>
              </a:spcBef>
            </a:pPr>
            <a:r>
              <a:rPr lang="es-ES" sz="1600" dirty="0" smtClean="0"/>
              <a:t>En </a:t>
            </a:r>
            <a:r>
              <a:rPr lang="es-ES" sz="1600" dirty="0"/>
              <a:t>los hombres también se puede producir, de </a:t>
            </a:r>
            <a:r>
              <a:rPr lang="es-ES" sz="1600" dirty="0" smtClean="0"/>
              <a:t>forma       transitoria, un aumento </a:t>
            </a:r>
            <a:r>
              <a:rPr lang="es-ES" sz="1600" dirty="0"/>
              <a:t>de las </a:t>
            </a:r>
            <a:r>
              <a:rPr lang="es-ES" sz="1600" dirty="0" smtClean="0"/>
              <a:t>mamas</a:t>
            </a:r>
            <a:r>
              <a:rPr lang="es-ES" sz="1600" b="1" dirty="0" smtClean="0"/>
              <a:t> </a:t>
            </a:r>
            <a:r>
              <a:rPr lang="es-ES" sz="1600" dirty="0" smtClean="0">
                <a:solidFill>
                  <a:srgbClr val="002060"/>
                </a:solidFill>
              </a:rPr>
              <a:t>(ginecomastia). </a:t>
            </a:r>
          </a:p>
          <a:p>
            <a:pPr marL="0" indent="0" defTabSz="360000">
              <a:lnSpc>
                <a:spcPct val="150000"/>
              </a:lnSpc>
              <a:spcBef>
                <a:spcPts val="0"/>
              </a:spcBef>
              <a:buNone/>
            </a:pPr>
            <a:r>
              <a:rPr lang="es-ES" sz="1600" b="1" dirty="0" smtClean="0">
                <a:solidFill>
                  <a:srgbClr val="00B0F0"/>
                </a:solidFill>
              </a:rPr>
              <a:t>	</a:t>
            </a:r>
            <a:r>
              <a:rPr lang="es-ES" sz="1600" dirty="0" smtClean="0">
                <a:solidFill>
                  <a:srgbClr val="002060"/>
                </a:solidFill>
              </a:rPr>
              <a:t>Las </a:t>
            </a:r>
            <a:r>
              <a:rPr lang="es-ES" sz="1600" dirty="0">
                <a:solidFill>
                  <a:srgbClr val="002060"/>
                </a:solidFill>
              </a:rPr>
              <a:t>primeras eyaculaciones</a:t>
            </a:r>
            <a:r>
              <a:rPr lang="es-ES" sz="1600" dirty="0"/>
              <a:t>, denominadas </a:t>
            </a:r>
            <a:r>
              <a:rPr lang="es-ES" sz="1600" dirty="0" smtClean="0">
                <a:solidFill>
                  <a:srgbClr val="002060"/>
                </a:solidFill>
              </a:rPr>
              <a:t>“poluciones”</a:t>
            </a:r>
            <a:r>
              <a:rPr lang="es-ES" sz="1600" dirty="0" smtClean="0"/>
              <a:t>, aparecen                                                                                         	durante la noche los primeros años de pubertad.</a:t>
            </a:r>
            <a:endParaRPr lang="es-ES" sz="1600" dirty="0"/>
          </a:p>
        </p:txBody>
      </p:sp>
      <p:pic>
        <p:nvPicPr>
          <p:cNvPr id="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29375" y="1550924"/>
            <a:ext cx="2543175" cy="25841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Imagen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421563" y="4851815"/>
            <a:ext cx="1524000" cy="1018032"/>
          </a:xfrm>
          <a:prstGeom prst="rect">
            <a:avLst/>
          </a:prstGeom>
        </p:spPr>
      </p:pic>
    </p:spTree>
    <p:extLst>
      <p:ext uri="{BB962C8B-B14F-4D97-AF65-F5344CB8AC3E}">
        <p14:creationId xmlns:p14="http://schemas.microsoft.com/office/powerpoint/2010/main" val="2813050942"/>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463640" y="346868"/>
            <a:ext cx="7061110" cy="498598"/>
          </a:xfrm>
        </p:spPr>
        <p:txBody>
          <a:bodyPr numCol="1" anchorCtr="0" compatLnSpc="1">
            <a:prstTxWarp prst="textNoShape">
              <a:avLst/>
            </a:prstTxWarp>
          </a:bodyPr>
          <a:lstStyle/>
          <a:p>
            <a:pPr>
              <a:defRPr/>
            </a:pPr>
            <a:r>
              <a:rPr lang="es-ES" sz="3600" dirty="0">
                <a:ln>
                  <a:noFill/>
                </a:ln>
                <a:solidFill>
                  <a:srgbClr val="C00000"/>
                </a:solidFill>
                <a:effectLst>
                  <a:outerShdw blurRad="38100" dist="38100" dir="2700000" algn="tl">
                    <a:srgbClr val="000000">
                      <a:alpha val="43137"/>
                    </a:srgbClr>
                  </a:outerShdw>
                </a:effectLst>
              </a:rPr>
              <a:t>Otros cambios puberales</a:t>
            </a:r>
            <a:endParaRPr lang="es-ES" sz="3600" dirty="0" smtClean="0">
              <a:ln>
                <a:noFill/>
              </a:ln>
              <a:solidFill>
                <a:srgbClr val="C00000"/>
              </a:solidFill>
              <a:effectLst>
                <a:outerShdw blurRad="38100" dist="38100" dir="2700000" algn="tl">
                  <a:srgbClr val="000000">
                    <a:alpha val="43137"/>
                  </a:srgbClr>
                </a:outerShdw>
              </a:effectLst>
            </a:endParaRP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fontAlgn="base">
              <a:spcBef>
                <a:spcPct val="0"/>
              </a:spcBef>
              <a:spcAft>
                <a:spcPct val="0"/>
              </a:spcAft>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1" name="Rectangle 3"/>
          <p:cNvSpPr txBox="1">
            <a:spLocks/>
          </p:cNvSpPr>
          <p:nvPr/>
        </p:nvSpPr>
        <p:spPr>
          <a:xfrm>
            <a:off x="665163" y="1235006"/>
            <a:ext cx="7989440" cy="3693319"/>
          </a:xfrm>
          <a:prstGeom prst="rect">
            <a:avLst/>
          </a:prstGeom>
        </p:spPr>
        <p:txBody>
          <a:bodyPr vert="horz" lIns="0" tIns="0" rIns="0" bIns="0" rtlCol="0">
            <a:spAutoFit/>
          </a:bodyPr>
          <a:lstStyle>
            <a:lvl1pPr marL="396875" indent="-396875" algn="l" defTabSz="914363" rtl="0" eaLnBrk="1" latinLnBrk="0" hangingPunct="1">
              <a:lnSpc>
                <a:spcPct val="90000"/>
              </a:lnSpc>
              <a:spcBef>
                <a:spcPct val="20000"/>
              </a:spcBef>
              <a:buFontTx/>
              <a:buBlip>
                <a:blip r:embed="rId4"/>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5"/>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5"/>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5"/>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5"/>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00000"/>
              </a:lnSpc>
            </a:pPr>
            <a:r>
              <a:rPr lang="es-ES" sz="2000" dirty="0">
                <a:solidFill>
                  <a:srgbClr val="002060"/>
                </a:solidFill>
              </a:rPr>
              <a:t>Crecimiento </a:t>
            </a:r>
            <a:r>
              <a:rPr lang="es-ES" sz="2000" dirty="0" smtClean="0">
                <a:solidFill>
                  <a:srgbClr val="002060"/>
                </a:solidFill>
              </a:rPr>
              <a:t>rápido</a:t>
            </a:r>
            <a:r>
              <a:rPr lang="es-ES" sz="2000" dirty="0"/>
              <a:t>, entre 7-12 cm/año. El "</a:t>
            </a:r>
            <a:r>
              <a:rPr lang="es-ES" sz="2000" dirty="0">
                <a:solidFill>
                  <a:srgbClr val="002060"/>
                </a:solidFill>
              </a:rPr>
              <a:t>estirón</a:t>
            </a:r>
            <a:r>
              <a:rPr lang="es-ES" sz="2000" dirty="0"/>
              <a:t>" afecta primero a las extremidades y después al tronco.</a:t>
            </a:r>
          </a:p>
          <a:p>
            <a:pPr>
              <a:lnSpc>
                <a:spcPct val="100000"/>
              </a:lnSpc>
            </a:pPr>
            <a:r>
              <a:rPr lang="es-ES" sz="2000" dirty="0" smtClean="0">
                <a:solidFill>
                  <a:srgbClr val="002060"/>
                </a:solidFill>
              </a:rPr>
              <a:t>Aumento </a:t>
            </a:r>
            <a:r>
              <a:rPr lang="es-ES" sz="2000" dirty="0">
                <a:solidFill>
                  <a:srgbClr val="002060"/>
                </a:solidFill>
              </a:rPr>
              <a:t>de peso</a:t>
            </a:r>
            <a:r>
              <a:rPr lang="es-ES" sz="2000" dirty="0"/>
              <a:t>. Los varones ganan masa muscular, y por tanto fuerza. Las mujeres acumulan grasa en caderas y muslos.</a:t>
            </a:r>
          </a:p>
          <a:p>
            <a:pPr>
              <a:lnSpc>
                <a:spcPct val="100000"/>
              </a:lnSpc>
            </a:pPr>
            <a:r>
              <a:rPr lang="es-ES" sz="2000" dirty="0" smtClean="0">
                <a:solidFill>
                  <a:srgbClr val="002060"/>
                </a:solidFill>
              </a:rPr>
              <a:t>Aumento </a:t>
            </a:r>
            <a:r>
              <a:rPr lang="es-ES" sz="2000" dirty="0">
                <a:solidFill>
                  <a:srgbClr val="002060"/>
                </a:solidFill>
              </a:rPr>
              <a:t>del pelo </a:t>
            </a:r>
            <a:r>
              <a:rPr lang="es-ES" sz="2000" dirty="0" smtClean="0">
                <a:solidFill>
                  <a:srgbClr val="002060"/>
                </a:solidFill>
              </a:rPr>
              <a:t>corporal</a:t>
            </a:r>
            <a:r>
              <a:rPr lang="es-ES" sz="2000" dirty="0" smtClean="0"/>
              <a:t>: </a:t>
            </a:r>
            <a:r>
              <a:rPr lang="es-ES" sz="2000" dirty="0"/>
              <a:t>vello pubiano y axilar. En los varones, además, vello facial.</a:t>
            </a:r>
          </a:p>
          <a:p>
            <a:pPr>
              <a:lnSpc>
                <a:spcPct val="100000"/>
              </a:lnSpc>
            </a:pPr>
            <a:r>
              <a:rPr lang="es-ES" sz="2000" dirty="0" smtClean="0">
                <a:solidFill>
                  <a:srgbClr val="002060"/>
                </a:solidFill>
              </a:rPr>
              <a:t>Cambios </a:t>
            </a:r>
            <a:r>
              <a:rPr lang="es-ES" sz="2000" dirty="0">
                <a:solidFill>
                  <a:srgbClr val="002060"/>
                </a:solidFill>
              </a:rPr>
              <a:t>en la voz </a:t>
            </a:r>
            <a:r>
              <a:rPr lang="es-ES" sz="2000" dirty="0"/>
              <a:t>de los chicos</a:t>
            </a:r>
          </a:p>
          <a:p>
            <a:pPr>
              <a:lnSpc>
                <a:spcPct val="100000"/>
              </a:lnSpc>
            </a:pPr>
            <a:r>
              <a:rPr lang="es-ES" sz="2000" dirty="0" smtClean="0">
                <a:solidFill>
                  <a:srgbClr val="002060"/>
                </a:solidFill>
              </a:rPr>
              <a:t>Acné </a:t>
            </a:r>
            <a:r>
              <a:rPr lang="es-ES" sz="2000" dirty="0">
                <a:solidFill>
                  <a:srgbClr val="002060"/>
                </a:solidFill>
              </a:rPr>
              <a:t>y cambio del olor corporal</a:t>
            </a:r>
            <a:r>
              <a:rPr lang="es-ES" sz="2000" dirty="0"/>
              <a:t>. </a:t>
            </a:r>
          </a:p>
          <a:p>
            <a:pPr>
              <a:lnSpc>
                <a:spcPct val="100000"/>
              </a:lnSpc>
            </a:pPr>
            <a:r>
              <a:rPr lang="es-ES" sz="2000" dirty="0" smtClean="0">
                <a:solidFill>
                  <a:srgbClr val="002060"/>
                </a:solidFill>
              </a:rPr>
              <a:t>Cambios psicológicos </a:t>
            </a:r>
            <a:r>
              <a:rPr lang="es-ES" sz="2000" dirty="0"/>
              <a:t>(preocupación y ansiedad por el nuevo aspecto, trastornos del comportamiento alimentario, despertar sexual y erótico</a:t>
            </a:r>
            <a:r>
              <a:rPr lang="es-ES" sz="2000" dirty="0" smtClean="0"/>
              <a:t>, </a:t>
            </a:r>
            <a:r>
              <a:rPr lang="es-ES" sz="2000" dirty="0" err="1" smtClean="0"/>
              <a:t>etc</a:t>
            </a:r>
            <a:r>
              <a:rPr lang="es-ES" sz="2000" dirty="0" smtClean="0"/>
              <a:t>).</a:t>
            </a:r>
            <a:endParaRPr lang="es-ES" sz="2000" dirty="0"/>
          </a:p>
        </p:txBody>
      </p:sp>
      <p:pic>
        <p:nvPicPr>
          <p:cNvPr id="7" name="Imagen 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421563" y="4851815"/>
            <a:ext cx="1524000" cy="1018032"/>
          </a:xfrm>
          <a:prstGeom prst="rect">
            <a:avLst/>
          </a:prstGeom>
        </p:spPr>
      </p:pic>
    </p:spTree>
    <p:extLst>
      <p:ext uri="{BB962C8B-B14F-4D97-AF65-F5344CB8AC3E}">
        <p14:creationId xmlns:p14="http://schemas.microsoft.com/office/powerpoint/2010/main" val="3760069096"/>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463640" y="346868"/>
            <a:ext cx="7061110" cy="498598"/>
          </a:xfrm>
        </p:spPr>
        <p:txBody>
          <a:bodyPr numCol="1" anchorCtr="0" compatLnSpc="1">
            <a:prstTxWarp prst="textNoShape">
              <a:avLst/>
            </a:prstTxWarp>
          </a:bodyPr>
          <a:lstStyle/>
          <a:p>
            <a:pPr>
              <a:defRPr/>
            </a:pPr>
            <a:r>
              <a:rPr lang="es-ES" sz="3600" dirty="0">
                <a:ln>
                  <a:noFill/>
                </a:ln>
                <a:solidFill>
                  <a:srgbClr val="C00000"/>
                </a:solidFill>
                <a:effectLst>
                  <a:outerShdw blurRad="38100" dist="38100" dir="2700000" algn="tl">
                    <a:srgbClr val="000000">
                      <a:alpha val="43137"/>
                    </a:srgbClr>
                  </a:outerShdw>
                </a:effectLst>
              </a:rPr>
              <a:t>CONSEJOS PARA PADRES</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fontAlgn="base">
              <a:spcBef>
                <a:spcPct val="0"/>
              </a:spcBef>
              <a:spcAft>
                <a:spcPct val="0"/>
              </a:spcAft>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1" name="Rectangle 3"/>
          <p:cNvSpPr txBox="1">
            <a:spLocks/>
          </p:cNvSpPr>
          <p:nvPr/>
        </p:nvSpPr>
        <p:spPr>
          <a:xfrm>
            <a:off x="707132" y="1283418"/>
            <a:ext cx="6714431" cy="4242059"/>
          </a:xfrm>
          <a:prstGeom prst="rect">
            <a:avLst/>
          </a:prstGeom>
        </p:spPr>
        <p:txBody>
          <a:bodyPr vert="horz" wrap="square" lIns="0" tIns="0" rIns="0" bIns="0" rtlCol="0">
            <a:spAutoFit/>
          </a:bodyPr>
          <a:lstStyle>
            <a:lvl1pPr marL="396875" indent="-396875" algn="l" defTabSz="914363" rtl="0" eaLnBrk="1" latinLnBrk="0" hangingPunct="1">
              <a:lnSpc>
                <a:spcPct val="90000"/>
              </a:lnSpc>
              <a:spcBef>
                <a:spcPct val="20000"/>
              </a:spcBef>
              <a:buFontTx/>
              <a:buBlip>
                <a:blip r:embed="rId4"/>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5"/>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5"/>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5"/>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5"/>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50000"/>
              </a:lnSpc>
            </a:pPr>
            <a:r>
              <a:rPr lang="es-ES" sz="2800" dirty="0" smtClean="0"/>
              <a:t>Transmite </a:t>
            </a:r>
            <a:r>
              <a:rPr lang="es-ES" sz="2800" dirty="0"/>
              <a:t>cariño y seguridad a </a:t>
            </a:r>
            <a:r>
              <a:rPr lang="es-ES" sz="2800" dirty="0" smtClean="0"/>
              <a:t>tu hijo</a:t>
            </a:r>
            <a:endParaRPr lang="es-ES" sz="2800" dirty="0" smtClean="0"/>
          </a:p>
          <a:p>
            <a:pPr>
              <a:lnSpc>
                <a:spcPct val="150000"/>
              </a:lnSpc>
            </a:pPr>
            <a:r>
              <a:rPr lang="es-ES" sz="2800" dirty="0" smtClean="0"/>
              <a:t>Habla </a:t>
            </a:r>
            <a:r>
              <a:rPr lang="es-ES" sz="2800" dirty="0"/>
              <a:t>con </a:t>
            </a:r>
            <a:r>
              <a:rPr lang="es-ES" sz="2800" dirty="0" smtClean="0"/>
              <a:t>él o ella </a:t>
            </a:r>
            <a:r>
              <a:rPr lang="es-ES" sz="2800" dirty="0"/>
              <a:t>de sus </a:t>
            </a:r>
            <a:r>
              <a:rPr lang="es-ES" sz="2800" dirty="0" smtClean="0"/>
              <a:t>sentimientos</a:t>
            </a:r>
          </a:p>
          <a:p>
            <a:pPr>
              <a:lnSpc>
                <a:spcPct val="150000"/>
              </a:lnSpc>
            </a:pPr>
            <a:r>
              <a:rPr lang="es-ES" sz="2800" dirty="0" smtClean="0"/>
              <a:t>Pregúntale </a:t>
            </a:r>
            <a:r>
              <a:rPr lang="es-ES" sz="2800" dirty="0"/>
              <a:t>frecuentemente y </a:t>
            </a:r>
            <a:r>
              <a:rPr lang="es-ES" sz="2800" dirty="0" smtClean="0"/>
              <a:t>escúchale</a:t>
            </a:r>
            <a:endParaRPr lang="es-ES" sz="2800" dirty="0" smtClean="0"/>
          </a:p>
          <a:p>
            <a:pPr>
              <a:lnSpc>
                <a:spcPct val="150000"/>
              </a:lnSpc>
            </a:pPr>
            <a:r>
              <a:rPr lang="es-ES" sz="2800" dirty="0" smtClean="0"/>
              <a:t>No </a:t>
            </a:r>
            <a:r>
              <a:rPr lang="es-ES" sz="2800" dirty="0" smtClean="0"/>
              <a:t>le des </a:t>
            </a:r>
            <a:r>
              <a:rPr lang="es-ES" sz="2800" dirty="0"/>
              <a:t>lo que </a:t>
            </a:r>
            <a:r>
              <a:rPr lang="es-ES" sz="2800" dirty="0" smtClean="0"/>
              <a:t>pida </a:t>
            </a:r>
            <a:r>
              <a:rPr lang="es-ES" sz="2800" dirty="0"/>
              <a:t>de forma </a:t>
            </a:r>
            <a:r>
              <a:rPr lang="es-ES" sz="2800" dirty="0" smtClean="0"/>
              <a:t>inmediata</a:t>
            </a:r>
          </a:p>
          <a:p>
            <a:pPr>
              <a:lnSpc>
                <a:spcPct val="150000"/>
              </a:lnSpc>
            </a:pPr>
            <a:r>
              <a:rPr lang="es-ES" sz="2800" dirty="0" smtClean="0"/>
              <a:t>Refuerza </a:t>
            </a:r>
            <a:r>
              <a:rPr lang="es-ES" sz="2800" dirty="0"/>
              <a:t>su </a:t>
            </a:r>
            <a:r>
              <a:rPr lang="es-ES" sz="2800" dirty="0" smtClean="0"/>
              <a:t>optimismo</a:t>
            </a:r>
          </a:p>
          <a:p>
            <a:pPr>
              <a:lnSpc>
                <a:spcPct val="150000"/>
              </a:lnSpc>
            </a:pPr>
            <a:r>
              <a:rPr lang="es-ES" sz="2800" dirty="0" smtClean="0"/>
              <a:t>Ponte </a:t>
            </a:r>
            <a:r>
              <a:rPr lang="es-ES" sz="2800" dirty="0"/>
              <a:t>en su lugar, </a:t>
            </a:r>
            <a:r>
              <a:rPr lang="es-ES" sz="2800" dirty="0" smtClean="0"/>
              <a:t>dile que </a:t>
            </a:r>
            <a:r>
              <a:rPr lang="es-ES" sz="2800" dirty="0"/>
              <a:t>le </a:t>
            </a:r>
            <a:r>
              <a:rPr lang="es-ES" sz="2800" dirty="0" smtClean="0"/>
              <a:t>ayudarás</a:t>
            </a:r>
            <a:endParaRPr lang="es-ES" sz="2800" dirty="0"/>
          </a:p>
        </p:txBody>
      </p:sp>
      <p:pic>
        <p:nvPicPr>
          <p:cNvPr id="7" name="Imagen 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421563" y="4851815"/>
            <a:ext cx="1524000" cy="1018032"/>
          </a:xfrm>
          <a:prstGeom prst="rect">
            <a:avLst/>
          </a:prstGeom>
        </p:spPr>
      </p:pic>
    </p:spTree>
    <p:extLst>
      <p:ext uri="{BB962C8B-B14F-4D97-AF65-F5344CB8AC3E}">
        <p14:creationId xmlns:p14="http://schemas.microsoft.com/office/powerpoint/2010/main" val="2902990265"/>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169</TotalTime>
  <Words>483</Words>
  <Application>Microsoft Office PowerPoint</Application>
  <PresentationFormat>Presentación en pantalla (4:3)</PresentationFormat>
  <Paragraphs>46</Paragraphs>
  <Slides>5</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5</vt:i4>
      </vt:variant>
    </vt:vector>
  </HeadingPairs>
  <TitlesOfParts>
    <vt:vector size="9" baseType="lpstr">
      <vt:lpstr>Arial</vt:lpstr>
      <vt:lpstr>Calibri</vt:lpstr>
      <vt:lpstr>Wingdings</vt:lpstr>
      <vt:lpstr>1_White with Blue Bar Segoe Template_TP10286789</vt:lpstr>
      <vt:lpstr>Presentación de PowerPoint</vt:lpstr>
      <vt:lpstr>¿Qué es la pubertad?</vt:lpstr>
      <vt:lpstr>¿Cuáles son las etapas de desarrollo?</vt:lpstr>
      <vt:lpstr>Otros cambios puberales</vt:lpstr>
      <vt:lpstr>CONSEJOS PARA PADRES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Juan José Morell Bernabé</cp:lastModifiedBy>
  <cp:revision>21</cp:revision>
  <dcterms:created xsi:type="dcterms:W3CDTF">2016-04-01T18:52:14Z</dcterms:created>
  <dcterms:modified xsi:type="dcterms:W3CDTF">2016-06-30T15:56:50Z</dcterms:modified>
</cp:coreProperties>
</file>