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7" r:id="rId2"/>
    <p:sldId id="264" r:id="rId3"/>
    <p:sldId id="258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-2731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27D30C9-3FBD-40CD-B324-C071D8E51718}" type="datetimeFigureOut">
              <a:rPr lang="es-ES"/>
              <a:pPr>
                <a:defRPr/>
              </a:pPr>
              <a:t>30/06/2016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3A5BFF-9B10-49A2-9872-36893E739ECF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64002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BFA2AB-46C7-4376-B8BF-27F0FD4346DF}" type="datetimeFigureOut">
              <a:rPr lang="es-ES"/>
              <a:pPr>
                <a:defRPr/>
              </a:pPr>
              <a:t>30/06/2016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C09C9EB-7D21-46F5-B4AA-8BB6ECA99FA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458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z="9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17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F850A4-C4B5-40AF-B41A-BC5348F27420}" type="datetime8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6/30/2016 6:52 PM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174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6172200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smtClean="0">
                <a:solidFill>
                  <a:srgbClr val="000000"/>
                </a:solidFill>
              </a:rPr>
              <a:t>© 2007 Microsoft Corporation. </a:t>
            </a:r>
            <a:r>
              <a:rPr lang="en-US" sz="500" dirty="0" err="1" smtClean="0">
                <a:solidFill>
                  <a:srgbClr val="000000"/>
                </a:solidFill>
              </a:rPr>
              <a:t>Todos</a:t>
            </a:r>
            <a:r>
              <a:rPr lang="en-US" sz="500" dirty="0" smtClean="0">
                <a:solidFill>
                  <a:srgbClr val="000000"/>
                </a:solidFill>
              </a:rPr>
              <a:t> los </a:t>
            </a:r>
            <a:r>
              <a:rPr lang="en-US" sz="500" dirty="0" err="1" smtClean="0">
                <a:solidFill>
                  <a:srgbClr val="000000"/>
                </a:solidFill>
              </a:rPr>
              <a:t>derechos</a:t>
            </a:r>
            <a:r>
              <a:rPr lang="en-US" sz="500" dirty="0" smtClean="0">
                <a:solidFill>
                  <a:srgbClr val="000000"/>
                </a:solidFill>
              </a:rPr>
              <a:t> </a:t>
            </a:r>
            <a:r>
              <a:rPr lang="en-US" sz="500" dirty="0" err="1" smtClean="0">
                <a:solidFill>
                  <a:srgbClr val="000000"/>
                </a:solidFill>
              </a:rPr>
              <a:t>reservados</a:t>
            </a:r>
            <a:r>
              <a:rPr lang="en-US" sz="500" dirty="0" smtClean="0">
                <a:solidFill>
                  <a:srgbClr val="000000"/>
                </a:solidFill>
              </a:rPr>
              <a:t>. Microsoft, Windows, Windows Vista y </a:t>
            </a:r>
            <a:r>
              <a:rPr lang="en-US" sz="500" dirty="0" err="1" smtClean="0">
                <a:solidFill>
                  <a:srgbClr val="000000"/>
                </a:solidFill>
              </a:rPr>
              <a:t>otros</a:t>
            </a:r>
            <a:r>
              <a:rPr lang="en-US" sz="500" dirty="0" smtClean="0">
                <a:solidFill>
                  <a:srgbClr val="000000"/>
                </a:solidFill>
              </a:rPr>
              <a:t> </a:t>
            </a:r>
            <a:r>
              <a:rPr lang="en-US" sz="500" dirty="0" err="1" smtClean="0">
                <a:solidFill>
                  <a:srgbClr val="000000"/>
                </a:solidFill>
              </a:rPr>
              <a:t>nombres</a:t>
            </a:r>
            <a:r>
              <a:rPr lang="en-US" sz="500" dirty="0" smtClean="0">
                <a:solidFill>
                  <a:srgbClr val="000000"/>
                </a:solidFill>
              </a:rPr>
              <a:t> de </a:t>
            </a:r>
            <a:r>
              <a:rPr lang="en-US" sz="500" dirty="0" err="1" smtClean="0">
                <a:solidFill>
                  <a:srgbClr val="000000"/>
                </a:solidFill>
              </a:rPr>
              <a:t>productos</a:t>
            </a:r>
            <a:r>
              <a:rPr lang="en-US" sz="500" dirty="0" smtClean="0">
                <a:solidFill>
                  <a:srgbClr val="000000"/>
                </a:solidFill>
              </a:rPr>
              <a:t> son o </a:t>
            </a:r>
            <a:r>
              <a:rPr lang="en-US" sz="500" dirty="0" err="1" smtClean="0">
                <a:solidFill>
                  <a:srgbClr val="000000"/>
                </a:solidFill>
              </a:rPr>
              <a:t>podrían</a:t>
            </a:r>
            <a:r>
              <a:rPr lang="en-US" sz="500" dirty="0" smtClean="0">
                <a:solidFill>
                  <a:srgbClr val="000000"/>
                </a:solidFill>
              </a:rPr>
              <a:t> ser </a:t>
            </a:r>
            <a:r>
              <a:rPr lang="en-US" sz="500" dirty="0" err="1" smtClean="0">
                <a:solidFill>
                  <a:srgbClr val="000000"/>
                </a:solidFill>
              </a:rPr>
              <a:t>marcas</a:t>
            </a:r>
            <a:r>
              <a:rPr lang="en-US" sz="500" dirty="0" smtClean="0">
                <a:solidFill>
                  <a:srgbClr val="000000"/>
                </a:solidFill>
              </a:rPr>
              <a:t> </a:t>
            </a:r>
            <a:r>
              <a:rPr lang="en-US" sz="500" dirty="0" err="1" smtClean="0">
                <a:solidFill>
                  <a:srgbClr val="000000"/>
                </a:solidFill>
              </a:rPr>
              <a:t>registradas</a:t>
            </a:r>
            <a:r>
              <a:rPr lang="en-US" sz="500" dirty="0" smtClean="0">
                <a:solidFill>
                  <a:srgbClr val="000000"/>
                </a:solidFill>
              </a:rPr>
              <a:t> o </a:t>
            </a:r>
            <a:r>
              <a:rPr lang="en-US" sz="500" dirty="0" err="1" smtClean="0">
                <a:solidFill>
                  <a:srgbClr val="000000"/>
                </a:solidFill>
              </a:rPr>
              <a:t>marcas</a:t>
            </a:r>
            <a:r>
              <a:rPr lang="en-US" sz="500" dirty="0" smtClean="0">
                <a:solidFill>
                  <a:srgbClr val="000000"/>
                </a:solidFill>
              </a:rPr>
              <a:t> </a:t>
            </a:r>
            <a:r>
              <a:rPr lang="en-US" sz="500" dirty="0" err="1" smtClean="0">
                <a:solidFill>
                  <a:srgbClr val="000000"/>
                </a:solidFill>
              </a:rPr>
              <a:t>comerciales</a:t>
            </a:r>
            <a:r>
              <a:rPr lang="en-US" sz="500" dirty="0" smtClean="0">
                <a:solidFill>
                  <a:srgbClr val="000000"/>
                </a:solidFill>
              </a:rPr>
              <a:t> en los EE.UU. u </a:t>
            </a:r>
            <a:r>
              <a:rPr lang="en-US" sz="500" dirty="0" err="1" smtClean="0">
                <a:solidFill>
                  <a:srgbClr val="000000"/>
                </a:solidFill>
              </a:rPr>
              <a:t>otros</a:t>
            </a:r>
            <a:r>
              <a:rPr lang="en-US" sz="500" dirty="0" smtClean="0">
                <a:solidFill>
                  <a:srgbClr val="000000"/>
                </a:solidFill>
              </a:rPr>
              <a:t> </a:t>
            </a:r>
            <a:r>
              <a:rPr lang="en-US" sz="500" dirty="0" err="1" smtClean="0">
                <a:solidFill>
                  <a:srgbClr val="000000"/>
                </a:solidFill>
              </a:rPr>
              <a:t>países</a:t>
            </a:r>
            <a:r>
              <a:rPr lang="en-US" sz="500" dirty="0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smtClean="0">
                <a:solidFill>
                  <a:srgbClr val="000000"/>
                </a:solidFill>
              </a:rPr>
              <a:t>La </a:t>
            </a:r>
            <a:r>
              <a:rPr lang="en-US" sz="500" dirty="0" err="1" smtClean="0">
                <a:solidFill>
                  <a:srgbClr val="000000"/>
                </a:solidFill>
              </a:rPr>
              <a:t>información</a:t>
            </a:r>
            <a:r>
              <a:rPr lang="en-US" sz="500" dirty="0" smtClean="0">
                <a:solidFill>
                  <a:srgbClr val="000000"/>
                </a:solidFill>
              </a:rPr>
              <a:t> </a:t>
            </a:r>
            <a:r>
              <a:rPr lang="en-US" sz="500" dirty="0" err="1" smtClean="0">
                <a:solidFill>
                  <a:srgbClr val="000000"/>
                </a:solidFill>
              </a:rPr>
              <a:t>incluida</a:t>
            </a:r>
            <a:r>
              <a:rPr lang="en-US" sz="500" dirty="0" smtClean="0">
                <a:solidFill>
                  <a:srgbClr val="000000"/>
                </a:solidFill>
              </a:rPr>
              <a:t> </a:t>
            </a:r>
            <a:r>
              <a:rPr lang="en-US" sz="500" dirty="0" err="1" smtClean="0">
                <a:solidFill>
                  <a:srgbClr val="000000"/>
                </a:solidFill>
              </a:rPr>
              <a:t>aquí</a:t>
            </a:r>
            <a:r>
              <a:rPr lang="en-US" sz="500" dirty="0" smtClean="0">
                <a:solidFill>
                  <a:srgbClr val="000000"/>
                </a:solidFill>
              </a:rPr>
              <a:t> solo </a:t>
            </a:r>
            <a:r>
              <a:rPr lang="en-US" sz="500" dirty="0" err="1" smtClean="0">
                <a:solidFill>
                  <a:srgbClr val="000000"/>
                </a:solidFill>
              </a:rPr>
              <a:t>tiene</a:t>
            </a:r>
            <a:r>
              <a:rPr lang="en-US" sz="500" dirty="0" smtClean="0">
                <a:solidFill>
                  <a:srgbClr val="000000"/>
                </a:solidFill>
              </a:rPr>
              <a:t> fines </a:t>
            </a:r>
            <a:r>
              <a:rPr lang="en-US" sz="500" dirty="0" err="1" smtClean="0">
                <a:solidFill>
                  <a:srgbClr val="000000"/>
                </a:solidFill>
              </a:rPr>
              <a:t>informativos</a:t>
            </a:r>
            <a:r>
              <a:rPr lang="en-US" sz="500" dirty="0" smtClean="0">
                <a:solidFill>
                  <a:srgbClr val="000000"/>
                </a:solidFill>
              </a:rPr>
              <a:t> y </a:t>
            </a:r>
            <a:r>
              <a:rPr lang="en-US" sz="500" dirty="0" err="1" smtClean="0">
                <a:solidFill>
                  <a:srgbClr val="000000"/>
                </a:solidFill>
              </a:rPr>
              <a:t>representa</a:t>
            </a:r>
            <a:r>
              <a:rPr lang="en-US" sz="500" dirty="0" smtClean="0">
                <a:solidFill>
                  <a:srgbClr val="000000"/>
                </a:solidFill>
              </a:rPr>
              <a:t> la vista actual de Microsoft Corporation a </a:t>
            </a:r>
            <a:r>
              <a:rPr lang="en-US" sz="500" dirty="0" err="1" smtClean="0">
                <a:solidFill>
                  <a:srgbClr val="000000"/>
                </a:solidFill>
              </a:rPr>
              <a:t>fecha</a:t>
            </a:r>
            <a:r>
              <a:rPr lang="en-US" sz="500" dirty="0" smtClean="0">
                <a:solidFill>
                  <a:srgbClr val="000000"/>
                </a:solidFill>
              </a:rPr>
              <a:t> de </a:t>
            </a:r>
            <a:r>
              <a:rPr lang="en-US" sz="500" dirty="0" err="1" smtClean="0">
                <a:solidFill>
                  <a:srgbClr val="000000"/>
                </a:solidFill>
              </a:rPr>
              <a:t>esta</a:t>
            </a:r>
            <a:r>
              <a:rPr lang="en-US" sz="500" dirty="0" smtClean="0">
                <a:solidFill>
                  <a:srgbClr val="000000"/>
                </a:solidFill>
              </a:rPr>
              <a:t> </a:t>
            </a:r>
            <a:r>
              <a:rPr lang="en-US" sz="500" dirty="0" err="1" smtClean="0">
                <a:solidFill>
                  <a:srgbClr val="000000"/>
                </a:solidFill>
              </a:rPr>
              <a:t>presentación</a:t>
            </a:r>
            <a:r>
              <a:rPr lang="en-US" sz="500" dirty="0" smtClean="0">
                <a:solidFill>
                  <a:srgbClr val="000000"/>
                </a:solidFill>
              </a:rPr>
              <a:t>.  </a:t>
            </a:r>
            <a:r>
              <a:rPr lang="en-US" sz="500" dirty="0" err="1" smtClean="0">
                <a:solidFill>
                  <a:srgbClr val="000000"/>
                </a:solidFill>
              </a:rPr>
              <a:t>Ya</a:t>
            </a:r>
            <a:r>
              <a:rPr lang="en-US" sz="500" dirty="0" smtClean="0">
                <a:solidFill>
                  <a:srgbClr val="000000"/>
                </a:solidFill>
              </a:rPr>
              <a:t> </a:t>
            </a:r>
            <a:r>
              <a:rPr lang="en-US" sz="500" dirty="0" err="1" smtClean="0">
                <a:solidFill>
                  <a:srgbClr val="000000"/>
                </a:solidFill>
              </a:rPr>
              <a:t>que</a:t>
            </a:r>
            <a:r>
              <a:rPr lang="en-US" sz="500" dirty="0" smtClean="0">
                <a:solidFill>
                  <a:srgbClr val="000000"/>
                </a:solidFill>
              </a:rPr>
              <a:t> Microsoft </a:t>
            </a:r>
            <a:r>
              <a:rPr lang="en-US" sz="500" dirty="0" err="1" smtClean="0">
                <a:solidFill>
                  <a:srgbClr val="000000"/>
                </a:solidFill>
              </a:rPr>
              <a:t>debe</a:t>
            </a:r>
            <a:r>
              <a:rPr lang="en-US" sz="500" dirty="0" smtClean="0">
                <a:solidFill>
                  <a:srgbClr val="000000"/>
                </a:solidFill>
              </a:rPr>
              <a:t> responder ante los </a:t>
            </a:r>
            <a:r>
              <a:rPr lang="en-US" sz="500" dirty="0" err="1" smtClean="0">
                <a:solidFill>
                  <a:srgbClr val="000000"/>
                </a:solidFill>
              </a:rPr>
              <a:t>cambios</a:t>
            </a:r>
            <a:r>
              <a:rPr lang="en-US" sz="500" dirty="0" smtClean="0">
                <a:solidFill>
                  <a:srgbClr val="000000"/>
                </a:solidFill>
              </a:rPr>
              <a:t> en el </a:t>
            </a:r>
            <a:r>
              <a:rPr lang="en-US" sz="500" dirty="0" err="1" smtClean="0">
                <a:solidFill>
                  <a:srgbClr val="000000"/>
                </a:solidFill>
              </a:rPr>
              <a:t>mercado</a:t>
            </a:r>
            <a:r>
              <a:rPr lang="en-US" sz="500" dirty="0" smtClean="0">
                <a:solidFill>
                  <a:srgbClr val="000000"/>
                </a:solidFill>
              </a:rPr>
              <a:t>, no </a:t>
            </a:r>
            <a:r>
              <a:rPr lang="en-US" sz="500" dirty="0" err="1" smtClean="0">
                <a:solidFill>
                  <a:srgbClr val="000000"/>
                </a:solidFill>
              </a:rPr>
              <a:t>debe</a:t>
            </a:r>
            <a:r>
              <a:rPr lang="en-US" sz="500" dirty="0" smtClean="0">
                <a:solidFill>
                  <a:srgbClr val="000000"/>
                </a:solidFill>
              </a:rPr>
              <a:t> </a:t>
            </a:r>
            <a:r>
              <a:rPr lang="en-US" sz="500" dirty="0" err="1" smtClean="0">
                <a:solidFill>
                  <a:srgbClr val="000000"/>
                </a:solidFill>
              </a:rPr>
              <a:t>considerarse</a:t>
            </a:r>
            <a:r>
              <a:rPr lang="en-US" sz="500" dirty="0" smtClean="0">
                <a:solidFill>
                  <a:srgbClr val="000000"/>
                </a:solidFill>
              </a:rPr>
              <a:t> </a:t>
            </a:r>
            <a:r>
              <a:rPr lang="en-US" sz="500" dirty="0" err="1" smtClean="0">
                <a:solidFill>
                  <a:srgbClr val="000000"/>
                </a:solidFill>
              </a:rPr>
              <a:t>responsabilidad</a:t>
            </a:r>
            <a:r>
              <a:rPr lang="en-US" sz="500" dirty="0" smtClean="0">
                <a:solidFill>
                  <a:srgbClr val="000000"/>
                </a:solidFill>
              </a:rPr>
              <a:t> </a:t>
            </a:r>
            <a:r>
              <a:rPr lang="en-US" sz="500" dirty="0" err="1" smtClean="0">
                <a:solidFill>
                  <a:srgbClr val="000000"/>
                </a:solidFill>
              </a:rPr>
              <a:t>suya</a:t>
            </a:r>
            <a:r>
              <a:rPr lang="en-US" sz="500" dirty="0" smtClean="0">
                <a:solidFill>
                  <a:srgbClr val="000000"/>
                </a:solidFill>
              </a:rPr>
              <a:t> el </a:t>
            </a:r>
            <a:r>
              <a:rPr lang="en-US" sz="500" dirty="0" err="1" smtClean="0">
                <a:solidFill>
                  <a:srgbClr val="000000"/>
                </a:solidFill>
              </a:rPr>
              <a:t>hecho</a:t>
            </a:r>
            <a:r>
              <a:rPr lang="en-US" sz="500" dirty="0" smtClean="0">
                <a:solidFill>
                  <a:srgbClr val="000000"/>
                </a:solidFill>
              </a:rPr>
              <a:t> de </a:t>
            </a:r>
            <a:r>
              <a:rPr lang="en-US" sz="500" dirty="0" err="1" smtClean="0">
                <a:solidFill>
                  <a:srgbClr val="000000"/>
                </a:solidFill>
              </a:rPr>
              <a:t>garantizar</a:t>
            </a:r>
            <a:r>
              <a:rPr lang="en-US" sz="500" dirty="0" smtClean="0">
                <a:solidFill>
                  <a:srgbClr val="000000"/>
                </a:solidFill>
              </a:rPr>
              <a:t> la </a:t>
            </a:r>
            <a:r>
              <a:rPr lang="en-US" sz="500" dirty="0" err="1" smtClean="0">
                <a:solidFill>
                  <a:srgbClr val="000000"/>
                </a:solidFill>
              </a:rPr>
              <a:t>precisión</a:t>
            </a:r>
            <a:r>
              <a:rPr lang="en-US" sz="500" dirty="0" smtClean="0">
                <a:solidFill>
                  <a:srgbClr val="000000"/>
                </a:solidFill>
              </a:rPr>
              <a:t> de la </a:t>
            </a:r>
            <a:r>
              <a:rPr lang="en-US" sz="500" dirty="0" err="1" smtClean="0">
                <a:solidFill>
                  <a:srgbClr val="000000"/>
                </a:solidFill>
              </a:rPr>
              <a:t>información</a:t>
            </a:r>
            <a:r>
              <a:rPr lang="en-US" sz="500" dirty="0" smtClean="0">
                <a:solidFill>
                  <a:srgbClr val="000000"/>
                </a:solidFill>
              </a:rPr>
              <a:t> </a:t>
            </a:r>
            <a:r>
              <a:rPr lang="en-US" sz="500" dirty="0" err="1" smtClean="0">
                <a:solidFill>
                  <a:srgbClr val="000000"/>
                </a:solidFill>
              </a:rPr>
              <a:t>facilitada</a:t>
            </a:r>
            <a:r>
              <a:rPr lang="en-US" sz="500" dirty="0" smtClean="0">
                <a:solidFill>
                  <a:srgbClr val="000000"/>
                </a:solidFill>
              </a:rPr>
              <a:t> </a:t>
            </a:r>
            <a:r>
              <a:rPr lang="en-US" sz="500" dirty="0" err="1" smtClean="0">
                <a:solidFill>
                  <a:srgbClr val="000000"/>
                </a:solidFill>
              </a:rPr>
              <a:t>después</a:t>
            </a:r>
            <a:r>
              <a:rPr lang="en-US" sz="500" dirty="0" smtClean="0">
                <a:solidFill>
                  <a:srgbClr val="000000"/>
                </a:solidFill>
              </a:rPr>
              <a:t> de la </a:t>
            </a:r>
            <a:r>
              <a:rPr lang="en-US" sz="500" dirty="0" err="1" smtClean="0">
                <a:solidFill>
                  <a:srgbClr val="000000"/>
                </a:solidFill>
              </a:rPr>
              <a:t>fecha</a:t>
            </a:r>
            <a:r>
              <a:rPr lang="en-US" sz="500" dirty="0" smtClean="0">
                <a:solidFill>
                  <a:srgbClr val="000000"/>
                </a:solidFill>
              </a:rPr>
              <a:t> de </a:t>
            </a:r>
            <a:r>
              <a:rPr lang="en-US" sz="500" dirty="0" err="1" smtClean="0">
                <a:solidFill>
                  <a:srgbClr val="000000"/>
                </a:solidFill>
              </a:rPr>
              <a:t>esta</a:t>
            </a:r>
            <a:r>
              <a:rPr lang="en-US" sz="500" dirty="0" smtClean="0">
                <a:solidFill>
                  <a:srgbClr val="000000"/>
                </a:solidFill>
              </a:rPr>
              <a:t> </a:t>
            </a:r>
            <a:r>
              <a:rPr lang="en-US" sz="500" dirty="0" err="1" smtClean="0">
                <a:solidFill>
                  <a:srgbClr val="000000"/>
                </a:solidFill>
              </a:rPr>
              <a:t>presentación</a:t>
            </a:r>
            <a:r>
              <a:rPr lang="en-US" sz="500" dirty="0" smtClean="0">
                <a:solidFill>
                  <a:srgbClr val="000000"/>
                </a:solidFill>
              </a:rPr>
              <a:t>.  </a:t>
            </a:r>
            <a:br>
              <a:rPr lang="en-US" sz="500" dirty="0" smtClean="0">
                <a:solidFill>
                  <a:srgbClr val="000000"/>
                </a:solidFill>
              </a:rPr>
            </a:br>
            <a:r>
              <a:rPr lang="en-US" sz="500" dirty="0" smtClean="0">
                <a:solidFill>
                  <a:srgbClr val="000000"/>
                </a:solidFill>
              </a:rPr>
              <a:t>MICROSOFT NO FACILITA GARANTÍAS EXPRESAS, IMPLÍCITAS O ESTATUTORIAS EN RELACIÓN A LA INFORMACIÓN CONTENIDA EN ESTA PRESENTACIÓN.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 smtClean="0">
              <a:solidFill>
                <a:srgbClr val="000000"/>
              </a:solidFill>
            </a:endParaRPr>
          </a:p>
        </p:txBody>
      </p:sp>
      <p:sp>
        <p:nvSpPr>
          <p:cNvPr id="7175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6172200" y="8685213"/>
            <a:ext cx="684213" cy="4572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B21742-1AE0-4689-9631-563D615868AF}" type="slidenum">
              <a:rPr lang="en-US" altLang="es-E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s-E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3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307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34650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9831852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2247082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801107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6465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2811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5358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42201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570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58805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155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7-00029_BAK_v03TOP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3" r:id="rId10"/>
    <p:sldLayoutId id="2147483754" r:id="rId11"/>
    <p:sldLayoutId id="2147483752" r:id="rId12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330950"/>
            <a:ext cx="14478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5" y="234950"/>
            <a:ext cx="1439863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179388" y="6202363"/>
            <a:ext cx="44307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solidFill>
                  <a:srgbClr val="3497AE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www.familiaysalud.es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73704" y="1412896"/>
            <a:ext cx="5671645" cy="1632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s-ES" altLang="es-ES" sz="4400" b="1" dirty="0">
                <a:solidFill>
                  <a:srgbClr val="000000"/>
                </a:solidFill>
              </a:rPr>
              <a:t>Antitérmicos </a:t>
            </a:r>
            <a:r>
              <a:rPr lang="es-ES" altLang="es-ES" sz="4000" b="1" dirty="0" smtClean="0">
                <a:solidFill>
                  <a:srgbClr val="000000"/>
                </a:solidFill>
              </a:rPr>
              <a:t>              (</a:t>
            </a:r>
            <a:r>
              <a:rPr lang="es-ES" altLang="es-ES" sz="4000" b="1" dirty="0">
                <a:solidFill>
                  <a:srgbClr val="000000"/>
                </a:solidFill>
              </a:rPr>
              <a:t>para la fiebre)</a:t>
            </a:r>
            <a:endParaRPr lang="es-ES" altLang="es-ES" sz="4000" dirty="0">
              <a:solidFill>
                <a:srgbClr val="000000"/>
              </a:solidFill>
            </a:endParaRPr>
          </a:p>
        </p:txBody>
      </p:sp>
      <p:sp>
        <p:nvSpPr>
          <p:cNvPr id="2" name="CuadroTexto 11"/>
          <p:cNvSpPr txBox="1"/>
          <p:nvPr/>
        </p:nvSpPr>
        <p:spPr>
          <a:xfrm>
            <a:off x="1974849" y="3923413"/>
            <a:ext cx="52705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José </a:t>
            </a:r>
            <a:r>
              <a:rPr lang="es-E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Manuel García </a:t>
            </a:r>
            <a:r>
              <a:rPr lang="es-E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Puga</a:t>
            </a:r>
            <a:r>
              <a:rPr lang="es-E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r>
              <a:rPr lang="es-E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Pediatra</a:t>
            </a:r>
            <a:endParaRPr lang="es-ES" sz="2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s-E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Dolores Hernández Morillas</a:t>
            </a:r>
            <a:r>
              <a:rPr lang="es-E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r>
              <a:rPr lang="es-ES" sz="2200" dirty="0">
                <a:solidFill>
                  <a:srgbClr val="000000"/>
                </a:solidFill>
                <a:latin typeface="Arial" charset="0"/>
                <a:cs typeface="Arial" charset="0"/>
              </a:rPr>
              <a:t>Pediatra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98" y="4456627"/>
            <a:ext cx="1005840" cy="1447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 bwMode="auto">
          <a:xfrm>
            <a:off x="665163" y="346075"/>
            <a:ext cx="4583112" cy="658813"/>
          </a:xfrm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ES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son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665163" y="1325563"/>
            <a:ext cx="7813675" cy="3077766"/>
          </a:xfrm>
        </p:spPr>
        <p:txBody>
          <a:bodyPr/>
          <a:lstStyle/>
          <a:p>
            <a:pPr lvl="1" eaLnBrk="1" hangingPunct="1">
              <a:lnSpc>
                <a:spcPct val="125000"/>
              </a:lnSpc>
              <a:spcBef>
                <a:spcPts val="0"/>
              </a:spcBef>
            </a:pPr>
            <a:r>
              <a:rPr lang="es-ES" altLang="es-ES" sz="3200" dirty="0" smtClean="0"/>
              <a:t>Medicamentos.</a:t>
            </a:r>
          </a:p>
          <a:p>
            <a:pPr lvl="1" eaLnBrk="1" hangingPunct="1">
              <a:lnSpc>
                <a:spcPct val="125000"/>
              </a:lnSpc>
              <a:spcBef>
                <a:spcPts val="0"/>
              </a:spcBef>
            </a:pPr>
            <a:r>
              <a:rPr lang="es-ES" altLang="es-ES" sz="3200" dirty="0" smtClean="0"/>
              <a:t>Para tratar la fiebre.</a:t>
            </a:r>
          </a:p>
          <a:p>
            <a:pPr lvl="1" eaLnBrk="1" hangingPunct="1">
              <a:lnSpc>
                <a:spcPct val="125000"/>
              </a:lnSpc>
              <a:spcBef>
                <a:spcPts val="0"/>
              </a:spcBef>
            </a:pPr>
            <a:r>
              <a:rPr lang="es-ES" altLang="es-ES" sz="3200" dirty="0" smtClean="0"/>
              <a:t>Tienen efecto analgésico.</a:t>
            </a:r>
          </a:p>
          <a:p>
            <a:pPr lvl="1" eaLnBrk="1" hangingPunct="1">
              <a:lnSpc>
                <a:spcPct val="125000"/>
              </a:lnSpc>
              <a:spcBef>
                <a:spcPts val="0"/>
              </a:spcBef>
            </a:pPr>
            <a:r>
              <a:rPr lang="es-ES" altLang="es-ES" sz="3200" dirty="0" smtClean="0"/>
              <a:t>Uno también efecto </a:t>
            </a:r>
            <a:r>
              <a:rPr lang="es-ES" altLang="es-ES" sz="3200" dirty="0" smtClean="0"/>
              <a:t>antiinflamatorio (</a:t>
            </a:r>
            <a:r>
              <a:rPr lang="es-ES" altLang="es-ES" sz="3200" i="1" dirty="0" smtClean="0"/>
              <a:t>Ibuprofeno</a:t>
            </a:r>
            <a:r>
              <a:rPr lang="es-ES" altLang="es-ES" sz="3200" dirty="0" smtClean="0"/>
              <a:t>).</a:t>
            </a:r>
            <a:endParaRPr lang="es-ES" altLang="es-ES" sz="3200" dirty="0" smtClean="0"/>
          </a:p>
        </p:txBody>
      </p:sp>
      <p:pic>
        <p:nvPicPr>
          <p:cNvPr id="512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330950"/>
            <a:ext cx="14478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5" y="234950"/>
            <a:ext cx="1439863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179388" y="6202363"/>
            <a:ext cx="44307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solidFill>
                  <a:srgbClr val="3497AE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www.familiaysalud.es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98" y="4456627"/>
            <a:ext cx="100584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45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330950"/>
            <a:ext cx="14478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5" y="234950"/>
            <a:ext cx="1439863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179388" y="6202363"/>
            <a:ext cx="44307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solidFill>
                  <a:srgbClr val="3497AE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www.familiaysalud.es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98" y="4456627"/>
            <a:ext cx="1005840" cy="1447800"/>
          </a:xfrm>
          <a:prstGeom prst="rect">
            <a:avLst/>
          </a:prstGeom>
        </p:spPr>
      </p:pic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381000" y="230188"/>
            <a:ext cx="5594797" cy="665162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Que hacer con la fiebre</a:t>
            </a:r>
            <a:endParaRPr lang="es-ES" dirty="0"/>
          </a:p>
        </p:txBody>
      </p:sp>
      <p:sp>
        <p:nvSpPr>
          <p:cNvPr id="14" name="2 Marcador de contenido"/>
          <p:cNvSpPr>
            <a:spLocks noGrp="1"/>
          </p:cNvSpPr>
          <p:nvPr>
            <p:ph idx="1"/>
          </p:nvPr>
        </p:nvSpPr>
        <p:spPr>
          <a:xfrm>
            <a:off x="381000" y="1335602"/>
            <a:ext cx="8382000" cy="4112161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altLang="es-ES" dirty="0" smtClean="0"/>
              <a:t>No es una enfermedad, es una respuesta que </a:t>
            </a:r>
            <a:r>
              <a:rPr lang="es-ES" altLang="es-ES" dirty="0" smtClean="0"/>
              <a:t>podría </a:t>
            </a:r>
            <a:r>
              <a:rPr lang="es-ES" altLang="es-ES" dirty="0" smtClean="0"/>
              <a:t>ser normal.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altLang="es-ES" dirty="0" smtClean="0"/>
              <a:t>Siempre hay que comprobar la fiebre.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altLang="es-ES" dirty="0" smtClean="0"/>
              <a:t>Antes de </a:t>
            </a:r>
            <a:r>
              <a:rPr lang="es-ES" altLang="es-ES" dirty="0" smtClean="0"/>
              <a:t>tratar, </a:t>
            </a:r>
            <a:r>
              <a:rPr lang="es-ES" altLang="es-ES" dirty="0" smtClean="0"/>
              <a:t>valorar el estado del niño/a.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altLang="es-ES" dirty="0" smtClean="0"/>
              <a:t>No siempre hay que tratar con medicamentos.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altLang="es-ES" dirty="0" smtClean="0"/>
              <a:t>No hay evidencia de que por si </a:t>
            </a:r>
            <a:r>
              <a:rPr lang="es-ES" altLang="es-ES" dirty="0" smtClean="0"/>
              <a:t>sola, la fiebre </a:t>
            </a:r>
            <a:r>
              <a:rPr lang="es-ES" altLang="es-ES" dirty="0" smtClean="0"/>
              <a:t>produzca efectos adversos.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es-ES" altLang="es-E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330950"/>
            <a:ext cx="14478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5" y="234950"/>
            <a:ext cx="1439863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179388" y="6202363"/>
            <a:ext cx="44307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solidFill>
                  <a:srgbClr val="3497AE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www.familiaysalud.es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98" y="4456627"/>
            <a:ext cx="1005840" cy="1447800"/>
          </a:xfrm>
          <a:prstGeom prst="rect">
            <a:avLst/>
          </a:prstGeom>
        </p:spPr>
      </p:pic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1000" y="230188"/>
            <a:ext cx="5697828" cy="665162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Empleo de antitérmicos</a:t>
            </a:r>
            <a:endParaRPr lang="es-ES" dirty="0"/>
          </a:p>
        </p:txBody>
      </p:sp>
      <p:sp>
        <p:nvSpPr>
          <p:cNvPr id="13" name="2 Marcador de contenido"/>
          <p:cNvSpPr>
            <a:spLocks noGrp="1"/>
          </p:cNvSpPr>
          <p:nvPr>
            <p:ph idx="1"/>
          </p:nvPr>
        </p:nvSpPr>
        <p:spPr>
          <a:xfrm>
            <a:off x="381000" y="1348480"/>
            <a:ext cx="8067541" cy="468807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altLang="es-ES" dirty="0" smtClean="0"/>
              <a:t>El objetivo es el alivio del malestar.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altLang="es-ES" dirty="0" smtClean="0"/>
              <a:t>Tienen beneficios si se usan bien.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altLang="es-ES" dirty="0" smtClean="0"/>
              <a:t>No previenen la fiebre.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altLang="es-ES" dirty="0" smtClean="0"/>
              <a:t>No administrar antes de vacunar.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altLang="es-ES" dirty="0" smtClean="0"/>
              <a:t>No necesita despertar al niño/a para </a:t>
            </a:r>
            <a:r>
              <a:rPr lang="es-ES" altLang="es-ES" dirty="0" smtClean="0"/>
              <a:t>darle un antitérmico</a:t>
            </a:r>
            <a:r>
              <a:rPr lang="es-ES" altLang="es-ES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altLang="es-ES" dirty="0" smtClean="0"/>
              <a:t>No debería tomar algunos medicamentos para tos o resfriados junto a antitérmicos.</a:t>
            </a:r>
          </a:p>
        </p:txBody>
      </p:sp>
    </p:spTree>
    <p:extLst>
      <p:ext uri="{BB962C8B-B14F-4D97-AF65-F5344CB8AC3E}">
        <p14:creationId xmlns:p14="http://schemas.microsoft.com/office/powerpoint/2010/main" val="2640219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330950"/>
            <a:ext cx="14478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5" y="234950"/>
            <a:ext cx="1439863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179388" y="6202363"/>
            <a:ext cx="44307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solidFill>
                  <a:srgbClr val="3497AE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www.familiaysalud.es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98" y="4456627"/>
            <a:ext cx="1005840" cy="1447800"/>
          </a:xfrm>
          <a:prstGeom prst="rect">
            <a:avLst/>
          </a:prstGeom>
        </p:spPr>
      </p:pic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381000" y="230188"/>
            <a:ext cx="6728138" cy="665162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Cuándo utilizar antitérmicos</a:t>
            </a:r>
            <a:endParaRPr lang="es-ES" dirty="0"/>
          </a:p>
        </p:txBody>
      </p:sp>
      <p:sp>
        <p:nvSpPr>
          <p:cNvPr id="16" name="2 Marcador de contenido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3647793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s-ES" altLang="es-ES" dirty="0" smtClean="0"/>
              <a:t>La temperatura axilar </a:t>
            </a:r>
            <a:r>
              <a:rPr lang="es-ES" altLang="es-ES" dirty="0" smtClean="0"/>
              <a:t>es mayor </a:t>
            </a:r>
            <a:r>
              <a:rPr lang="es-ES" altLang="es-ES" dirty="0" smtClean="0"/>
              <a:t>de 38-38,5º C.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s-ES" altLang="es-ES" dirty="0" smtClean="0"/>
              <a:t>Cuando la fiebre produce malestar en el niño/a.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s-ES" altLang="es-ES" dirty="0" smtClean="0"/>
              <a:t>Si existen antecedentes de crisis convulsivas febriles, enfermedades cardiacas, respiratorias, neurológicas o metabólicas importantes.</a:t>
            </a:r>
          </a:p>
          <a:p>
            <a:pPr>
              <a:lnSpc>
                <a:spcPct val="125000"/>
              </a:lnSpc>
              <a:spcBef>
                <a:spcPts val="0"/>
              </a:spcBef>
              <a:buFontTx/>
              <a:buNone/>
            </a:pPr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10834566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330950"/>
            <a:ext cx="14478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5" y="234950"/>
            <a:ext cx="1439863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179388" y="6202363"/>
            <a:ext cx="44307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solidFill>
                  <a:srgbClr val="3497AE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www.familiaysalud.es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98" y="4456627"/>
            <a:ext cx="1005840" cy="1447800"/>
          </a:xfrm>
          <a:prstGeom prst="rect">
            <a:avLst/>
          </a:prstGeom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81000" y="230188"/>
            <a:ext cx="3778876" cy="665162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Otros consejos</a:t>
            </a:r>
            <a:endParaRPr lang="es-ES" dirty="0"/>
          </a:p>
        </p:txBody>
      </p:sp>
      <p:sp>
        <p:nvSpPr>
          <p:cNvPr id="13" name="2 Marcador de contenido"/>
          <p:cNvSpPr>
            <a:spLocks noGrp="1"/>
          </p:cNvSpPr>
          <p:nvPr>
            <p:ph idx="1"/>
          </p:nvPr>
        </p:nvSpPr>
        <p:spPr>
          <a:xfrm>
            <a:off x="381000" y="1301024"/>
            <a:ext cx="8382000" cy="468807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altLang="es-ES" dirty="0" smtClean="0"/>
              <a:t>Usar básicamente paracetamol o ibuprofeno como antitérmicos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altLang="es-ES" dirty="0" smtClean="0"/>
              <a:t>Si precisa un medicamento para la fiebre no esperar a que lo vea el médico.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altLang="es-ES" dirty="0" smtClean="0"/>
              <a:t>Los antitérmicos no deben de alternarse.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altLang="es-ES" dirty="0" smtClean="0"/>
              <a:t>Además </a:t>
            </a:r>
            <a:r>
              <a:rPr lang="es-ES" altLang="es-ES" dirty="0" smtClean="0"/>
              <a:t>de </a:t>
            </a:r>
            <a:r>
              <a:rPr lang="es-ES" altLang="es-ES" dirty="0" smtClean="0"/>
              <a:t>las recomendaciones del pediatra debe de leer los prospectos.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altLang="es-ES" dirty="0" smtClean="0"/>
              <a:t>No usar aspirina o friegas de alcohol</a:t>
            </a:r>
          </a:p>
        </p:txBody>
      </p:sp>
    </p:spTree>
    <p:extLst>
      <p:ext uri="{BB962C8B-B14F-4D97-AF65-F5344CB8AC3E}">
        <p14:creationId xmlns:p14="http://schemas.microsoft.com/office/powerpoint/2010/main" val="2738819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hite with Blue Bar Segoe Template_TP10286789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340</Words>
  <Application>Microsoft Office PowerPoint</Application>
  <PresentationFormat>Presentación en pantalla (4:3)</PresentationFormat>
  <Paragraphs>41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</vt:lpstr>
      <vt:lpstr>Times New Roman</vt:lpstr>
      <vt:lpstr>1_White with Blue Bar Segoe Template_TP10286789</vt:lpstr>
      <vt:lpstr>Presentación de PowerPoint</vt:lpstr>
      <vt:lpstr>Que son</vt:lpstr>
      <vt:lpstr>Que hacer con la fiebre</vt:lpstr>
      <vt:lpstr>Empleo de antitérmicos</vt:lpstr>
      <vt:lpstr>Cuándo utilizar antitérmicos</vt:lpstr>
      <vt:lpstr>Otros consejos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José Morell Bernabé</dc:creator>
  <cp:lastModifiedBy>Juan José Morell Bernabé</cp:lastModifiedBy>
  <cp:revision>10</cp:revision>
  <dcterms:created xsi:type="dcterms:W3CDTF">2016-05-03T15:33:32Z</dcterms:created>
  <dcterms:modified xsi:type="dcterms:W3CDTF">2016-06-30T17:05:23Z</dcterms:modified>
</cp:coreProperties>
</file>