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0" r:id="rId2"/>
    <p:sldId id="261" r:id="rId3"/>
    <p:sldId id="263" r:id="rId4"/>
    <p:sldId id="264"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A0393-2632-46DB-BD1A-7CBA989B23D6}" type="datetimeFigureOut">
              <a:rPr lang="es-ES" smtClean="0"/>
              <a:t>26/10/2016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67221-D096-4AAB-A416-FD16FC7AA15A}" type="slidenum">
              <a:rPr lang="es-ES" smtClean="0"/>
              <a:t>‹Nº›</a:t>
            </a:fld>
            <a:endParaRPr lang="es-ES"/>
          </a:p>
        </p:txBody>
      </p:sp>
    </p:spTree>
    <p:extLst>
      <p:ext uri="{BB962C8B-B14F-4D97-AF65-F5344CB8AC3E}">
        <p14:creationId xmlns:p14="http://schemas.microsoft.com/office/powerpoint/2010/main" val="1063667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6F38CDF-4E54-4B60-BA0B-20D7060343C0}" type="datetime8">
              <a:rPr lang="en-US">
                <a:solidFill>
                  <a:srgbClr val="000000"/>
                </a:solidFill>
              </a:rPr>
              <a:pPr>
                <a:defRPr/>
              </a:pPr>
              <a:t>10/26/2016 8:17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a:defRPr/>
            </a:pPr>
            <a:fld id="{8BD6B175-3349-4FA5-9BE1-83870639E76A}" type="slidenum">
              <a:rPr lang="en-US">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val="307833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2"/>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50" y="4344990"/>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106350611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579168"/>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31001500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579168"/>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53595415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147126048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26073605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5791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79341799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5791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2263279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517612"/>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517612"/>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83963228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6"/>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2"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6"/>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81134018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355782879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5465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877604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4" y="6007102"/>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9"/>
            <a:ext cx="8382000" cy="1329595"/>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57916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1430392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fontAlgn="base">
              <a:spcBef>
                <a:spcPct val="0"/>
              </a:spcBef>
              <a:spcAft>
                <a:spcPct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CuadroTexto 11"/>
          <p:cNvSpPr txBox="1"/>
          <p:nvPr/>
        </p:nvSpPr>
        <p:spPr>
          <a:xfrm>
            <a:off x="2487613" y="3922713"/>
            <a:ext cx="3977581"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Concepción Bonet. </a:t>
            </a:r>
            <a:r>
              <a:rPr lang="es-ES" sz="2000" dirty="0">
                <a:solidFill>
                  <a:srgbClr val="000000"/>
                </a:solidFill>
                <a:effectLst>
                  <a:outerShdw blurRad="38100" dist="38100" dir="2700000" algn="tl">
                    <a:srgbClr val="C0C0C0"/>
                  </a:outerShdw>
                </a:effectLst>
                <a:latin typeface="Arial" charset="0"/>
                <a:cs typeface="Arial" charset="0"/>
              </a:rPr>
              <a:t>Pediatra</a:t>
            </a:r>
            <a:r>
              <a:rPr lang="es-ES" sz="2400" dirty="0">
                <a:solidFill>
                  <a:srgbClr val="000000"/>
                </a:solidFill>
                <a:effectLst>
                  <a:outerShdw blurRad="38100" dist="38100" dir="2700000" algn="tl">
                    <a:srgbClr val="C0C0C0"/>
                  </a:outerShdw>
                </a:effectLst>
                <a:latin typeface="Arial" charset="0"/>
                <a:cs typeface="Arial" charset="0"/>
              </a:rPr>
              <a:t> </a:t>
            </a:r>
          </a:p>
        </p:txBody>
      </p:sp>
      <p:pic>
        <p:nvPicPr>
          <p:cNvPr id="11" name="Picture 2" descr="http://www.familiaysalud.es/sites/default/files/disciplina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2552" y="4603239"/>
            <a:ext cx="1799998" cy="1260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5"/>
          <p:cNvSpPr txBox="1">
            <a:spLocks noChangeArrowheads="1"/>
          </p:cNvSpPr>
          <p:nvPr/>
        </p:nvSpPr>
        <p:spPr bwMode="auto">
          <a:xfrm>
            <a:off x="791862" y="1650931"/>
            <a:ext cx="7636476" cy="769441"/>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smtClean="0">
                <a:solidFill>
                  <a:srgbClr val="000000"/>
                </a:solidFill>
                <a:latin typeface="Arial" charset="0"/>
              </a:rPr>
              <a:t>¿Cómo educar a los niños?</a:t>
            </a:r>
            <a:endParaRPr lang="es-ES" sz="4000" dirty="0">
              <a:solidFill>
                <a:srgbClr val="000000"/>
              </a:solidFill>
              <a:latin typeface="Arial" charset="0"/>
            </a:endParaRPr>
          </a:p>
        </p:txBody>
      </p:sp>
    </p:spTree>
    <p:extLst>
      <p:ext uri="{BB962C8B-B14F-4D97-AF65-F5344CB8AC3E}">
        <p14:creationId xmlns:p14="http://schemas.microsoft.com/office/powerpoint/2010/main" val="16324819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1"/>
            <a:ext cx="6859587" cy="664797"/>
          </a:xfrm>
        </p:spPr>
        <p:txBody>
          <a:bodyPr numCol="1" anchorCtr="0" compatLnSpc="1">
            <a:prstTxWarp prst="textNoShape">
              <a:avLst/>
            </a:prstTxWarp>
          </a:bodyPr>
          <a:lstStyle/>
          <a:p>
            <a:pPr eaLnBrk="1" hangingPunct="1">
              <a:defRPr/>
            </a:pPr>
            <a:r>
              <a:rPr lang="es-ES" dirty="0">
                <a:solidFill>
                  <a:schemeClr val="tx1"/>
                </a:solidFill>
              </a:rPr>
              <a:t>¿Qué es educar?</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593181"/>
            <a:ext cx="8105349" cy="3567130"/>
          </a:xfrm>
        </p:spPr>
        <p:txBody>
          <a:bodyPr/>
          <a:lstStyle/>
          <a:p>
            <a:pPr>
              <a:lnSpc>
                <a:spcPct val="114000"/>
              </a:lnSpc>
              <a:spcBef>
                <a:spcPts val="600"/>
              </a:spcBef>
            </a:pPr>
            <a:r>
              <a:rPr lang="es-ES" dirty="0"/>
              <a:t>Desarrollar y potenciar las facultades morales de los individuos.</a:t>
            </a:r>
          </a:p>
          <a:p>
            <a:pPr>
              <a:lnSpc>
                <a:spcPct val="114000"/>
              </a:lnSpc>
              <a:spcBef>
                <a:spcPts val="600"/>
              </a:spcBef>
            </a:pPr>
            <a:r>
              <a:rPr lang="es-ES" dirty="0"/>
              <a:t>Es el deber primordial de los </a:t>
            </a:r>
            <a:r>
              <a:rPr lang="es-ES" dirty="0" smtClean="0"/>
              <a:t>padres.</a:t>
            </a:r>
            <a:endParaRPr lang="es-ES" dirty="0"/>
          </a:p>
          <a:p>
            <a:pPr>
              <a:lnSpc>
                <a:spcPct val="114000"/>
              </a:lnSpc>
              <a:spcBef>
                <a:spcPts val="600"/>
              </a:spcBef>
            </a:pPr>
            <a:r>
              <a:rPr lang="es-ES" dirty="0"/>
              <a:t>No hay recetas. Cada niño es un mundo.</a:t>
            </a:r>
          </a:p>
          <a:p>
            <a:pPr>
              <a:lnSpc>
                <a:spcPct val="114000"/>
              </a:lnSpc>
              <a:spcBef>
                <a:spcPts val="600"/>
              </a:spcBef>
            </a:pPr>
            <a:r>
              <a:rPr lang="es-ES" dirty="0"/>
              <a:t>La buena educación, nos hace más felices y adaptados</a:t>
            </a:r>
            <a:r>
              <a:rPr lang="es-ES" dirty="0" smtClean="0"/>
              <a:t>. </a:t>
            </a:r>
            <a:endParaRPr lang="es-ES" dirty="0"/>
          </a:p>
        </p:txBody>
      </p:sp>
      <p:pic>
        <p:nvPicPr>
          <p:cNvPr id="9" name="Picture 2" descr="http://www.familiaysalud.es/sites/default/files/disciplina_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2552" y="4603239"/>
            <a:ext cx="1799998"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27433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1"/>
            <a:ext cx="6859587"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¿Cómo conseguir una buena educación?</a:t>
            </a:r>
            <a:endParaRPr lang="es-ES" sz="40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593181"/>
            <a:ext cx="8105349" cy="4444294"/>
          </a:xfrm>
        </p:spPr>
        <p:txBody>
          <a:bodyPr/>
          <a:lstStyle/>
          <a:p>
            <a:pPr marL="360000">
              <a:lnSpc>
                <a:spcPct val="120000"/>
              </a:lnSpc>
              <a:spcBef>
                <a:spcPts val="600"/>
              </a:spcBef>
            </a:pPr>
            <a:r>
              <a:rPr lang="es-ES" dirty="0"/>
              <a:t>Con límites y disciplina</a:t>
            </a:r>
          </a:p>
          <a:p>
            <a:pPr marL="360000">
              <a:lnSpc>
                <a:spcPct val="120000"/>
              </a:lnSpc>
              <a:spcBef>
                <a:spcPts val="600"/>
              </a:spcBef>
            </a:pPr>
            <a:r>
              <a:rPr lang="es-ES" dirty="0"/>
              <a:t>Con amor, paciencia y respeto.</a:t>
            </a:r>
          </a:p>
          <a:p>
            <a:pPr marL="360000">
              <a:lnSpc>
                <a:spcPct val="120000"/>
              </a:lnSpc>
              <a:spcBef>
                <a:spcPts val="600"/>
              </a:spcBef>
            </a:pPr>
            <a:r>
              <a:rPr lang="es-ES" dirty="0"/>
              <a:t>Sabiendo qué esperar de los niños según edad.</a:t>
            </a:r>
          </a:p>
          <a:p>
            <a:pPr marL="360000">
              <a:lnSpc>
                <a:spcPct val="120000"/>
              </a:lnSpc>
              <a:spcBef>
                <a:spcPts val="600"/>
              </a:spcBef>
            </a:pPr>
            <a:r>
              <a:rPr lang="es-ES" dirty="0"/>
              <a:t>Con un estilo parental asertivo.</a:t>
            </a:r>
          </a:p>
          <a:p>
            <a:pPr marL="360000">
              <a:lnSpc>
                <a:spcPct val="120000"/>
              </a:lnSpc>
              <a:spcBef>
                <a:spcPts val="600"/>
              </a:spcBef>
            </a:pPr>
            <a:r>
              <a:rPr lang="es-ES" dirty="0" smtClean="0"/>
              <a:t>Con </a:t>
            </a:r>
            <a:r>
              <a:rPr lang="es-ES" dirty="0"/>
              <a:t>un equilibrio entre exigencia y </a:t>
            </a:r>
            <a:r>
              <a:rPr lang="es-ES" dirty="0" smtClean="0"/>
              <a:t> autonomía</a:t>
            </a:r>
            <a:r>
              <a:rPr lang="es-ES" dirty="0"/>
              <a:t>. </a:t>
            </a:r>
          </a:p>
        </p:txBody>
      </p:sp>
      <p:pic>
        <p:nvPicPr>
          <p:cNvPr id="9" name="Picture 2" descr="http://www.familiaysalud.es/sites/default/files/disciplina_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2552" y="4603239"/>
            <a:ext cx="1799998"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90326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1"/>
            <a:ext cx="6859587" cy="581698"/>
          </a:xfrm>
        </p:spPr>
        <p:txBody>
          <a:bodyPr numCol="1" anchorCtr="0" compatLnSpc="1">
            <a:prstTxWarp prst="textNoShape">
              <a:avLst/>
            </a:prstTxWarp>
          </a:bodyPr>
          <a:lstStyle/>
          <a:p>
            <a:pPr eaLnBrk="1" hangingPunct="1">
              <a:defRPr/>
            </a:pPr>
            <a:r>
              <a:rPr lang="es-ES" sz="4200" dirty="0" smtClean="0">
                <a:ln>
                  <a:noFill/>
                </a:ln>
                <a:solidFill>
                  <a:schemeClr val="tx1"/>
                </a:solidFill>
                <a:effectLst>
                  <a:outerShdw blurRad="38100" dist="38100" dir="2700000" algn="tl">
                    <a:srgbClr val="000000">
                      <a:alpha val="43137"/>
                    </a:srgbClr>
                  </a:outerShdw>
                </a:effectLst>
              </a:rPr>
              <a:t>Algunas pistas que pueden ayudar</a:t>
            </a:r>
            <a:endParaRPr lang="es-ES" sz="42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2" y="1378713"/>
            <a:ext cx="8105349" cy="4401205"/>
          </a:xfrm>
        </p:spPr>
        <p:txBody>
          <a:bodyPr/>
          <a:lstStyle/>
          <a:p>
            <a:pPr marL="360000">
              <a:lnSpc>
                <a:spcPct val="100000"/>
              </a:lnSpc>
              <a:spcBef>
                <a:spcPts val="600"/>
              </a:spcBef>
            </a:pPr>
            <a:r>
              <a:rPr lang="es-ES" dirty="0"/>
              <a:t>Pocas normas y claras. </a:t>
            </a:r>
          </a:p>
          <a:p>
            <a:pPr marL="360000">
              <a:lnSpc>
                <a:spcPct val="100000"/>
              </a:lnSpc>
              <a:spcBef>
                <a:spcPts val="600"/>
              </a:spcBef>
            </a:pPr>
            <a:r>
              <a:rPr lang="es-ES" dirty="0"/>
              <a:t>Congruencia y consistencia en los límites.</a:t>
            </a:r>
          </a:p>
          <a:p>
            <a:pPr marL="360000">
              <a:lnSpc>
                <a:spcPct val="100000"/>
              </a:lnSpc>
              <a:spcBef>
                <a:spcPts val="600"/>
              </a:spcBef>
            </a:pPr>
            <a:r>
              <a:rPr lang="es-ES" dirty="0"/>
              <a:t>Explicar el porqué de la norma según edad.</a:t>
            </a:r>
          </a:p>
          <a:p>
            <a:pPr marL="360000">
              <a:lnSpc>
                <a:spcPct val="100000"/>
              </a:lnSpc>
              <a:spcBef>
                <a:spcPts val="600"/>
              </a:spcBef>
            </a:pPr>
            <a:r>
              <a:rPr lang="es-ES" dirty="0"/>
              <a:t>Desaprobar la conducta, no al niño.</a:t>
            </a:r>
          </a:p>
          <a:p>
            <a:pPr marL="360000">
              <a:lnSpc>
                <a:spcPct val="100000"/>
              </a:lnSpc>
              <a:spcBef>
                <a:spcPts val="600"/>
              </a:spcBef>
            </a:pPr>
            <a:r>
              <a:rPr lang="es-ES" dirty="0"/>
              <a:t>Felicitar al niño siempre que lo </a:t>
            </a:r>
            <a:r>
              <a:rPr lang="es-ES" dirty="0" smtClean="0"/>
              <a:t>merezca.</a:t>
            </a:r>
            <a:endParaRPr lang="es-ES" dirty="0"/>
          </a:p>
          <a:p>
            <a:pPr marL="360000">
              <a:lnSpc>
                <a:spcPct val="100000"/>
              </a:lnSpc>
              <a:spcBef>
                <a:spcPts val="600"/>
              </a:spcBef>
            </a:pPr>
            <a:r>
              <a:rPr lang="es-ES" dirty="0"/>
              <a:t>Usar los errores como oportunidad de </a:t>
            </a:r>
            <a:r>
              <a:rPr lang="es-ES" dirty="0" smtClean="0"/>
              <a:t>aprendizaje.</a:t>
            </a:r>
            <a:endParaRPr lang="es-ES" dirty="0"/>
          </a:p>
          <a:p>
            <a:pPr marL="360000">
              <a:lnSpc>
                <a:spcPct val="100000"/>
              </a:lnSpc>
              <a:spcBef>
                <a:spcPts val="600"/>
              </a:spcBef>
            </a:pPr>
            <a:r>
              <a:rPr lang="es-ES" dirty="0"/>
              <a:t>Dar </a:t>
            </a:r>
            <a:r>
              <a:rPr lang="es-ES" dirty="0" smtClean="0"/>
              <a:t>ejemplo.</a:t>
            </a:r>
            <a:endParaRPr lang="es-ES" dirty="0"/>
          </a:p>
        </p:txBody>
      </p:sp>
      <p:pic>
        <p:nvPicPr>
          <p:cNvPr id="9" name="Picture 2" descr="http://www.familiaysalud.es/sites/default/files/disciplina_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2552" y="4603239"/>
            <a:ext cx="1799998"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63541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1293</TotalTime>
  <Words>250</Words>
  <Application>Microsoft Office PowerPoint</Application>
  <PresentationFormat>Presentación en pantalla (4:3)</PresentationFormat>
  <Paragraphs>29</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¿Qué es educar?</vt:lpstr>
      <vt:lpstr>¿Cómo conseguir una buena educación?</vt:lpstr>
      <vt:lpstr>Algunas pistas que pueden ayudar</vt:lpstr>
    </vt:vector>
  </TitlesOfParts>
  <Company>Comunidad de Madrid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educar a los niños</dc:title>
  <dc:creator>Consejeria de Sanidad</dc:creator>
  <cp:lastModifiedBy>Juan José Morell Bernabé</cp:lastModifiedBy>
  <cp:revision>12</cp:revision>
  <dcterms:created xsi:type="dcterms:W3CDTF">2016-08-31T06:24:07Z</dcterms:created>
  <dcterms:modified xsi:type="dcterms:W3CDTF">2016-10-27T15:19:14Z</dcterms:modified>
</cp:coreProperties>
</file>